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8" r:id="rId3"/>
    <p:sldMasterId id="2147483723" r:id="rId4"/>
    <p:sldMasterId id="2147483753" r:id="rId5"/>
    <p:sldMasterId id="2147483783" r:id="rId6"/>
    <p:sldMasterId id="2147483793" r:id="rId7"/>
    <p:sldMasterId id="2147483804" r:id="rId8"/>
  </p:sldMasterIdLst>
  <p:notesMasterIdLst>
    <p:notesMasterId r:id="rId42"/>
  </p:notesMasterIdLst>
  <p:sldIdLst>
    <p:sldId id="334" r:id="rId9"/>
    <p:sldId id="428" r:id="rId10"/>
    <p:sldId id="336" r:id="rId11"/>
    <p:sldId id="376" r:id="rId12"/>
    <p:sldId id="356" r:id="rId13"/>
    <p:sldId id="357" r:id="rId14"/>
    <p:sldId id="398" r:id="rId15"/>
    <p:sldId id="399" r:id="rId16"/>
    <p:sldId id="381" r:id="rId17"/>
    <p:sldId id="427" r:id="rId18"/>
    <p:sldId id="400" r:id="rId19"/>
    <p:sldId id="380" r:id="rId20"/>
    <p:sldId id="386" r:id="rId21"/>
    <p:sldId id="359" r:id="rId22"/>
    <p:sldId id="426" r:id="rId23"/>
    <p:sldId id="409" r:id="rId24"/>
    <p:sldId id="407" r:id="rId25"/>
    <p:sldId id="410" r:id="rId26"/>
    <p:sldId id="411" r:id="rId27"/>
    <p:sldId id="412" r:id="rId28"/>
    <p:sldId id="413" r:id="rId29"/>
    <p:sldId id="414" r:id="rId30"/>
    <p:sldId id="406" r:id="rId31"/>
    <p:sldId id="417" r:id="rId32"/>
    <p:sldId id="418" r:id="rId33"/>
    <p:sldId id="430" r:id="rId34"/>
    <p:sldId id="431" r:id="rId35"/>
    <p:sldId id="424" r:id="rId36"/>
    <p:sldId id="421" r:id="rId37"/>
    <p:sldId id="422" r:id="rId38"/>
    <p:sldId id="423" r:id="rId39"/>
    <p:sldId id="432" r:id="rId40"/>
    <p:sldId id="35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3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5" autoAdjust="0"/>
    <p:restoredTop sz="94660"/>
  </p:normalViewPr>
  <p:slideViewPr>
    <p:cSldViewPr snapToGrid="0" showGuides="1">
      <p:cViewPr varScale="1">
        <p:scale>
          <a:sx n="69" d="100"/>
          <a:sy n="69" d="100"/>
        </p:scale>
        <p:origin x="1124"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C541B0-1EBA-4ADC-ACE1-FF803A8F6055}" type="datetimeFigureOut">
              <a:rPr lang="en-ZA" smtClean="0"/>
              <a:t>2019/03/17</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1F74C-B293-44C9-A613-20D3A04578CD}" type="slidenum">
              <a:rPr lang="en-ZA" smtClean="0"/>
              <a:t>‹#›</a:t>
            </a:fld>
            <a:endParaRPr lang="en-ZA"/>
          </a:p>
        </p:txBody>
      </p:sp>
    </p:spTree>
    <p:extLst>
      <p:ext uri="{BB962C8B-B14F-4D97-AF65-F5344CB8AC3E}">
        <p14:creationId xmlns:p14="http://schemas.microsoft.com/office/powerpoint/2010/main" val="2980045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BCAEF12-3AD5-4599-9EAA-1BE575394A85}" type="slidenum">
              <a:rPr lang="en-ZA" altLang="en-US" smtClean="0">
                <a:latin typeface="Calibri" panose="020F0502020204030204" pitchFamily="34" charset="0"/>
              </a:rPr>
              <a:pPr fontAlgn="base">
                <a:spcBef>
                  <a:spcPct val="0"/>
                </a:spcBef>
                <a:spcAft>
                  <a:spcPct val="0"/>
                </a:spcAft>
              </a:pPr>
              <a:t>1</a:t>
            </a:fld>
            <a:endParaRPr lang="en-ZA" altLang="en-US" smtClean="0">
              <a:latin typeface="Calibri" panose="020F0502020204030204" pitchFamily="34" charset="0"/>
            </a:endParaRPr>
          </a:p>
        </p:txBody>
      </p:sp>
    </p:spTree>
    <p:extLst>
      <p:ext uri="{BB962C8B-B14F-4D97-AF65-F5344CB8AC3E}">
        <p14:creationId xmlns:p14="http://schemas.microsoft.com/office/powerpoint/2010/main" val="213795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defTabSz="508000">
              <a:spcBef>
                <a:spcPct val="0"/>
              </a:spcBef>
            </a:pPr>
            <a:r>
              <a:rPr lang="en-US" altLang="ko-KR" smtClean="0">
                <a:latin typeface="NanumGothic"/>
                <a:ea typeface="NanumGothic"/>
                <a:cs typeface="NanumGothic"/>
              </a:rPr>
              <a:t>Mention LCP here</a:t>
            </a:r>
          </a:p>
          <a:p>
            <a:pPr algn="just" defTabSz="508000">
              <a:spcBef>
                <a:spcPct val="0"/>
              </a:spcBef>
            </a:pPr>
            <a:r>
              <a:rPr lang="en-US" altLang="ko-KR" smtClean="0">
                <a:latin typeface="NanumGothic"/>
                <a:ea typeface="NanumGothic"/>
                <a:cs typeface="NanumGothic"/>
              </a:rPr>
              <a:t>Use maybe the IP pictures for challenges</a:t>
            </a:r>
          </a:p>
          <a:p>
            <a:pPr algn="just" defTabSz="508000">
              <a:spcBef>
                <a:spcPct val="0"/>
              </a:spcBef>
            </a:pPr>
            <a:r>
              <a:rPr lang="en-US" altLang="ko-KR" smtClean="0">
                <a:latin typeface="NanumGothic"/>
                <a:ea typeface="NanumGothic"/>
                <a:cs typeface="NanumGothic"/>
              </a:rPr>
              <a:t>PC in salle B could be very slow </a:t>
            </a:r>
          </a:p>
          <a:p>
            <a:pPr algn="just" defTabSz="508000">
              <a:spcBef>
                <a:spcPct val="0"/>
              </a:spcBef>
            </a:pPr>
            <a:endParaRPr lang="en-US" altLang="ko-KR" smtClean="0">
              <a:latin typeface="NanumGothic"/>
              <a:ea typeface="NanumGothic"/>
              <a:cs typeface="NanumGothic"/>
            </a:endParaRPr>
          </a:p>
          <a:p>
            <a:pPr algn="just" defTabSz="508000" eaLnBrk="1" hangingPunct="1">
              <a:spcBef>
                <a:spcPct val="0"/>
              </a:spcBef>
            </a:pPr>
            <a:r>
              <a:rPr lang="en-US" altLang="en-US" smtClean="0">
                <a:solidFill>
                  <a:schemeClr val="tx2"/>
                </a:solidFill>
              </a:rPr>
              <a:t>Outcome of the World Weather Open Science Conference 2014 (WWOSC) in Montreal</a:t>
            </a:r>
          </a:p>
          <a:p>
            <a:pPr algn="just" defTabSz="508000" eaLnBrk="1" hangingPunct="1">
              <a:spcBef>
                <a:spcPct val="0"/>
              </a:spcBef>
            </a:pPr>
            <a:r>
              <a:rPr lang="en-US" altLang="en-US" smtClean="0">
                <a:solidFill>
                  <a:schemeClr val="tx2"/>
                </a:solidFill>
              </a:rPr>
              <a:t>Developed by the WWRP SSC, WGs and Projects, based on outcomes of the WWOSC</a:t>
            </a:r>
          </a:p>
          <a:p>
            <a:pPr algn="just" defTabSz="508000" eaLnBrk="1" hangingPunct="1">
              <a:spcBef>
                <a:spcPct val="0"/>
              </a:spcBef>
            </a:pPr>
            <a:endParaRPr lang="en-US" altLang="en-US" smtClean="0">
              <a:solidFill>
                <a:schemeClr val="tx2"/>
              </a:solidFill>
            </a:endParaRPr>
          </a:p>
          <a:p>
            <a:pPr algn="just" defTabSz="508000">
              <a:spcBef>
                <a:spcPct val="0"/>
              </a:spcBef>
            </a:pPr>
            <a:endParaRPr lang="en-US" altLang="ko-KR" smtClean="0">
              <a:latin typeface="NanumGothic"/>
              <a:ea typeface="NanumGothic"/>
              <a:cs typeface="NanumGothic"/>
            </a:endParaRPr>
          </a:p>
          <a:p>
            <a:pPr defTabSz="508000"/>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4FA6766-DF4F-4632-856C-2D814517FE0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07546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Object rect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Text Box 1" hidden="1"/>
          <p:cNvSpPr txBox="1">
            <a:spLocks noGrp="1" noChangeArrowheads="1"/>
          </p:cNvSpPr>
          <p:nvPr>
            <p:ph type="body"/>
          </p:nvPr>
        </p:nvSpPr>
        <p:spPr bwMode="auto">
          <a:xfrm>
            <a:off x="906463" y="4700588"/>
            <a:ext cx="4984750" cy="4456112"/>
          </a:xfrm>
          <a:solidFill>
            <a:srgbClr val="FFFFFF"/>
          </a:solidFill>
          <a:extLst>
            <a:ext uri="{91240B29-F687-4F45-9708-019B960494DF}">
              <a14:hiddenLine xmlns:a14="http://schemas.microsoft.com/office/drawing/2010/main" w="0" cap="flat" cmpd="sng">
                <a:solidFill>
                  <a:srgbClr val="000000"/>
                </a:solidFill>
                <a:miter lim="800000"/>
                <a:headEnd/>
                <a:tailEnd/>
              </a14:hiddenLine>
            </a:ext>
          </a:extLst>
        </p:spPr>
        <p:txBody>
          <a:bodyPr wrap="square" lIns="0" tIns="0" rIns="0" bIns="0" numCol="1" anchor="t" anchorCtr="0" compatLnSpc="1">
            <a:prstTxWarp prst="textNoShape">
              <a:avLst/>
            </a:prstTxWarp>
          </a:bodyPr>
          <a:lstStyle/>
          <a:p>
            <a:pPr algn="just" defTabSz="508000">
              <a:spcBef>
                <a:spcPct val="0"/>
              </a:spcBef>
            </a:pPr>
            <a:r>
              <a:rPr lang="en-US" altLang="ko-KR" sz="1800" smtClean="0">
                <a:latin typeface="NanumGothic"/>
                <a:ea typeface="NanumGothic"/>
                <a:cs typeface="NanumGothic"/>
              </a:rPr>
              <a:t>Use Donors brochure pictures .... </a:t>
            </a:r>
          </a:p>
          <a:p>
            <a:pPr algn="just" defTabSz="508000">
              <a:spcBef>
                <a:spcPct val="0"/>
              </a:spcBef>
            </a:pPr>
            <a:endParaRPr lang="en-US" altLang="ko-KR" sz="1800" smtClean="0">
              <a:latin typeface="NanumGothic"/>
              <a:ea typeface="NanumGothic"/>
              <a:cs typeface="NanumGothic"/>
            </a:endParaRPr>
          </a:p>
          <a:p>
            <a:pPr algn="just" defTabSz="508000">
              <a:spcBef>
                <a:spcPct val="0"/>
              </a:spcBef>
            </a:pPr>
            <a:r>
              <a:rPr lang="en-US" altLang="ko-KR" sz="1800" smtClean="0">
                <a:latin typeface="NanumGothic"/>
                <a:ea typeface="NanumGothic"/>
                <a:cs typeface="NanumGothic"/>
              </a:rPr>
              <a:t>Bigger names of projects </a:t>
            </a:r>
            <a:r>
              <a:rPr lang="is-IS" altLang="ko-KR" sz="1800" smtClean="0">
                <a:latin typeface="NanumGothic"/>
                <a:ea typeface="NanumGothic"/>
                <a:cs typeface="NanumGothic"/>
              </a:rPr>
              <a:t>… </a:t>
            </a:r>
            <a:endParaRPr lang="en-US" altLang="ko-KR" sz="1800" smtClean="0">
              <a:latin typeface="NanumGothic"/>
              <a:ea typeface="NanumGothic"/>
              <a:cs typeface="NanumGothic"/>
            </a:endParaRPr>
          </a:p>
        </p:txBody>
      </p:sp>
    </p:spTree>
    <p:extLst>
      <p:ext uri="{BB962C8B-B14F-4D97-AF65-F5344CB8AC3E}">
        <p14:creationId xmlns:p14="http://schemas.microsoft.com/office/powerpoint/2010/main" val="3264545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63D0D4C-4716-4D50-9CA3-786F7B0FD68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90817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28650" y="353241"/>
            <a:ext cx="7886700" cy="1039723"/>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628650" y="1773238"/>
            <a:ext cx="7886700" cy="3362784"/>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8F6F10A-9DB6-4767-9DBB-47B8FAB6CBE6}" type="datetime1">
              <a:rPr lang="en-ZA" smtClean="0"/>
              <a:t>2019/03/17</a:t>
            </a:fld>
            <a:endParaRPr lang="en-ZA"/>
          </a:p>
        </p:txBody>
      </p:sp>
      <p:sp>
        <p:nvSpPr>
          <p:cNvPr id="5" name="Footer Placeholder 4"/>
          <p:cNvSpPr>
            <a:spLocks noGrp="1"/>
          </p:cNvSpPr>
          <p:nvPr>
            <p:ph type="ftr" sz="quarter" idx="11"/>
          </p:nvPr>
        </p:nvSpPr>
        <p:spPr>
          <a:xfrm>
            <a:off x="2777383" y="6356351"/>
            <a:ext cx="3572141" cy="365125"/>
          </a:xfrm>
        </p:spPr>
        <p:txBody>
          <a:bodyPr/>
          <a:lstStyle>
            <a:lvl1pPr>
              <a:defRPr sz="1200"/>
            </a:lvl1pPr>
          </a:lstStyle>
          <a:p>
            <a:pPr>
              <a:defRPr/>
            </a:pPr>
            <a:r>
              <a:rPr lang="pt-BR" dirty="0"/>
              <a:t>Templ ref: PPT-ISO-colour.001   Doc Ref no:</a:t>
            </a:r>
            <a:endParaRPr lang="en-US" dirty="0"/>
          </a:p>
        </p:txBody>
      </p:sp>
      <p:sp>
        <p:nvSpPr>
          <p:cNvPr id="6" name="Slide Number Placeholder 5"/>
          <p:cNvSpPr>
            <a:spLocks noGrp="1"/>
          </p:cNvSpPr>
          <p:nvPr>
            <p:ph type="sldNum" sz="quarter" idx="12"/>
          </p:nvPr>
        </p:nvSpPr>
        <p:spPr/>
        <p:txBody>
          <a:bodyPr/>
          <a:lstStyle/>
          <a:p>
            <a:fld id="{10B2D662-4A29-4236-A671-DDB739257EB1}" type="slidenum">
              <a:rPr lang="en-ZA" smtClean="0"/>
              <a:t>‹#›</a:t>
            </a:fld>
            <a:endParaRPr lang="en-ZA"/>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Tree>
    <p:extLst>
      <p:ext uri="{BB962C8B-B14F-4D97-AF65-F5344CB8AC3E}">
        <p14:creationId xmlns:p14="http://schemas.microsoft.com/office/powerpoint/2010/main" val="169602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9841" y="457200"/>
            <a:ext cx="2949178" cy="747757"/>
          </a:xfrm>
        </p:spPr>
        <p:txBody>
          <a:bodyPr anchor="b">
            <a:normAutofit/>
          </a:bodyPr>
          <a:lstStyle>
            <a:lvl1pPr>
              <a:defRPr sz="2000" b="1"/>
            </a:lvl1pPr>
          </a:lstStyle>
          <a:p>
            <a:r>
              <a:rPr lang="en-US" dirty="0"/>
              <a:t>Click to edit Master title style</a:t>
            </a:r>
          </a:p>
        </p:txBody>
      </p:sp>
      <p:sp>
        <p:nvSpPr>
          <p:cNvPr id="3" name="Content Placeholder 2"/>
          <p:cNvSpPr>
            <a:spLocks noGrp="1"/>
          </p:cNvSpPr>
          <p:nvPr>
            <p:ph idx="1"/>
          </p:nvPr>
        </p:nvSpPr>
        <p:spPr>
          <a:xfrm>
            <a:off x="3887391" y="457200"/>
            <a:ext cx="462915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333144"/>
            <a:ext cx="2949178" cy="45358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FFEFDEB-AA74-469F-AE0F-943F6E0B82C3}" type="datetime1">
              <a:rPr lang="en-ZA" smtClean="0"/>
              <a:t>2019/03/17</a:t>
            </a:fld>
            <a:endParaRPr lang="en-ZA"/>
          </a:p>
        </p:txBody>
      </p:sp>
      <p:sp>
        <p:nvSpPr>
          <p:cNvPr id="6" name="Footer Placeholder 5"/>
          <p:cNvSpPr>
            <a:spLocks noGrp="1"/>
          </p:cNvSpPr>
          <p:nvPr>
            <p:ph type="ftr" sz="quarter" idx="11"/>
          </p:nvPr>
        </p:nvSpPr>
        <p:spPr>
          <a:xfrm>
            <a:off x="2777383" y="6356351"/>
            <a:ext cx="3563596" cy="365125"/>
          </a:xfrm>
        </p:spPr>
        <p:txBody>
          <a:bodyPr/>
          <a:lstStyle/>
          <a:p>
            <a:r>
              <a:rPr lang="pt-BR" dirty="0"/>
              <a:t>Templ ref: PPT-ISO-colour.001   Doc Ref no:</a:t>
            </a:r>
            <a:endParaRPr lang="en-ZA" dirty="0"/>
          </a:p>
        </p:txBody>
      </p:sp>
      <p:sp>
        <p:nvSpPr>
          <p:cNvPr id="7" name="Slide Number Placeholder 6"/>
          <p:cNvSpPr>
            <a:spLocks noGrp="1"/>
          </p:cNvSpPr>
          <p:nvPr>
            <p:ph type="sldNum" sz="quarter" idx="12"/>
          </p:nvPr>
        </p:nvSpPr>
        <p:spPr/>
        <p:txBody>
          <a:bodyPr/>
          <a:lstStyle/>
          <a:p>
            <a:fld id="{10B2D662-4A29-4236-A671-DDB739257EB1}" type="slidenum">
              <a:rPr lang="en-ZA" smtClean="0"/>
              <a:t>‹#›</a:t>
            </a:fld>
            <a:endParaRPr lang="en-ZA"/>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Tree>
    <p:extLst>
      <p:ext uri="{BB962C8B-B14F-4D97-AF65-F5344CB8AC3E}">
        <p14:creationId xmlns:p14="http://schemas.microsoft.com/office/powerpoint/2010/main" val="40972188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57425" y="5123137"/>
            <a:ext cx="4629150" cy="359310"/>
          </a:xfrm>
        </p:spPr>
        <p:txBody>
          <a:bodyPr anchor="b">
            <a:normAutofit/>
          </a:bodyPr>
          <a:lstStyle>
            <a:lvl1pPr>
              <a:defRPr sz="20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2257425" y="816511"/>
            <a:ext cx="4629150" cy="4242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257425" y="5540840"/>
            <a:ext cx="4629150" cy="334782"/>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D76DA5-349A-44F7-AB55-5D333A29B66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94000" y="6356350"/>
            <a:ext cx="3563938"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7824E7-3228-4BEA-A0BD-10892B374880}"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93828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79375" y="1639888"/>
            <a:ext cx="9144000" cy="3462337"/>
          </a:xfrm>
          <a:prstGeom prst="rect">
            <a:avLst/>
          </a:prstGeom>
          <a:solidFill>
            <a:srgbClr val="FFFFFF">
              <a:alpha val="38039"/>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376596"/>
            <a:ext cx="7886700" cy="828362"/>
          </a:xfrm>
        </p:spPr>
        <p:txBody>
          <a:bodyPr anchor="b">
            <a:normAutofit/>
          </a:bodyPr>
          <a:lstStyle>
            <a:lvl1pPr>
              <a:defRPr sz="4400">
                <a:solidFill>
                  <a:srgbClr val="97301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18627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1E9E8D-16BB-4EFB-8628-E3AADE3E709C}"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2760663" y="6356350"/>
            <a:ext cx="36226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E8ABC2-6B70-4AAC-8F0A-D5A2759BAC59}"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9866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11EAC6-C0E8-481A-87AB-C1CC2DE8740D}"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68600" y="6356350"/>
            <a:ext cx="360680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BAE3C7-E504-4E84-9CA9-D30DE8037DD4}"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61367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365125"/>
            <a:ext cx="1971675" cy="4625619"/>
          </a:xfrm>
        </p:spPr>
        <p:txBody>
          <a:bodyPr vert="eaVert">
            <a:normAutofit/>
          </a:bodyPr>
          <a:lstStyle>
            <a:lvl1pPr>
              <a:defRPr sz="40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ECFE32E-1F07-426F-8126-7515A587C706}"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686050" y="6356350"/>
            <a:ext cx="374332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69C494-C86C-409F-94CE-4682CA1EC68C}"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0212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
        <p:nvSpPr>
          <p:cNvPr id="2" name="Title 1"/>
          <p:cNvSpPr>
            <a:spLocks noGrp="1"/>
          </p:cNvSpPr>
          <p:nvPr>
            <p:ph type="title"/>
          </p:nvPr>
        </p:nvSpPr>
        <p:spPr>
          <a:xfrm>
            <a:off x="2257425" y="5123137"/>
            <a:ext cx="4629150" cy="359310"/>
          </a:xfrm>
        </p:spPr>
        <p:txBody>
          <a:bodyPr anchor="b">
            <a:normAutofit/>
          </a:bodyPr>
          <a:lstStyle>
            <a:lvl1pPr>
              <a:defRPr sz="2000" b="1"/>
            </a:lvl1pPr>
          </a:lstStyle>
          <a:p>
            <a:r>
              <a:rPr lang="en-US" dirty="0"/>
              <a:t>Click to edit Master title style</a:t>
            </a:r>
          </a:p>
        </p:txBody>
      </p:sp>
      <p:sp>
        <p:nvSpPr>
          <p:cNvPr id="3" name="Picture Placeholder 2"/>
          <p:cNvSpPr>
            <a:spLocks noGrp="1" noChangeAspect="1"/>
          </p:cNvSpPr>
          <p:nvPr>
            <p:ph type="pic" idx="1"/>
          </p:nvPr>
        </p:nvSpPr>
        <p:spPr>
          <a:xfrm>
            <a:off x="2257425" y="816511"/>
            <a:ext cx="4629150" cy="4242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57425" y="5540840"/>
            <a:ext cx="4629150" cy="334782"/>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2349741-7FB9-4873-AC00-7F76D4AE26ED}" type="datetime1">
              <a:rPr lang="en-ZA" smtClean="0"/>
              <a:t>2019/03/17</a:t>
            </a:fld>
            <a:endParaRPr lang="en-ZA"/>
          </a:p>
        </p:txBody>
      </p:sp>
      <p:sp>
        <p:nvSpPr>
          <p:cNvPr id="6" name="Footer Placeholder 5"/>
          <p:cNvSpPr>
            <a:spLocks noGrp="1"/>
          </p:cNvSpPr>
          <p:nvPr>
            <p:ph type="ftr" sz="quarter" idx="11"/>
          </p:nvPr>
        </p:nvSpPr>
        <p:spPr>
          <a:xfrm>
            <a:off x="2794475" y="6356351"/>
            <a:ext cx="3563596" cy="365125"/>
          </a:xfrm>
        </p:spPr>
        <p:txBody>
          <a:bodyPr/>
          <a:lstStyle/>
          <a:p>
            <a:r>
              <a:rPr lang="pt-BR" dirty="0"/>
              <a:t>Templ ref: PPT-ISO-colour.001   Doc Ref no:</a:t>
            </a:r>
            <a:endParaRPr lang="en-ZA" dirty="0"/>
          </a:p>
        </p:txBody>
      </p:sp>
      <p:sp>
        <p:nvSpPr>
          <p:cNvPr id="7" name="Slide Number Placeholder 6"/>
          <p:cNvSpPr>
            <a:spLocks noGrp="1"/>
          </p:cNvSpPr>
          <p:nvPr>
            <p:ph type="sldNum" sz="quarter" idx="12"/>
          </p:nvPr>
        </p:nvSpPr>
        <p:spPr/>
        <p:txBody>
          <a:bodyPr/>
          <a:lstStyle/>
          <a:p>
            <a:fld id="{10B2D662-4A29-4236-A671-DDB739257EB1}" type="slidenum">
              <a:rPr lang="en-ZA" smtClean="0"/>
              <a:t>‹#›</a:t>
            </a:fld>
            <a:endParaRPr lang="en-ZA"/>
          </a:p>
        </p:txBody>
      </p:sp>
    </p:spTree>
    <p:extLst>
      <p:ext uri="{BB962C8B-B14F-4D97-AF65-F5344CB8AC3E}">
        <p14:creationId xmlns:p14="http://schemas.microsoft.com/office/powerpoint/2010/main" val="611274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a:spLocks noChangeArrowheads="1"/>
          </p:cNvSpPr>
          <p:nvPr userDrawn="1"/>
        </p:nvSpPr>
        <p:spPr bwMode="auto">
          <a:xfrm>
            <a:off x="79375" y="1639748"/>
            <a:ext cx="9144000" cy="3462338"/>
          </a:xfrm>
          <a:prstGeom prst="rect">
            <a:avLst/>
          </a:prstGeom>
          <a:solidFill>
            <a:srgbClr val="FFFFFF">
              <a:alpha val="38039"/>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hasCustomPrompt="1"/>
          </p:nvPr>
        </p:nvSpPr>
        <p:spPr>
          <a:xfrm>
            <a:off x="623888" y="376596"/>
            <a:ext cx="7886700" cy="828362"/>
          </a:xfrm>
        </p:spPr>
        <p:txBody>
          <a:bodyPr anchor="b">
            <a:normAutofit/>
          </a:bodyPr>
          <a:lstStyle>
            <a:lvl1pPr>
              <a:defRPr sz="4400">
                <a:solidFill>
                  <a:srgbClr val="97301D"/>
                </a:solidFill>
              </a:defRPr>
            </a:lvl1pPr>
          </a:lstStyle>
          <a:p>
            <a:r>
              <a:rPr lang="en-US" dirty="0"/>
              <a:t>Click to add title</a:t>
            </a:r>
          </a:p>
        </p:txBody>
      </p:sp>
      <p:sp>
        <p:nvSpPr>
          <p:cNvPr id="3" name="Text Placeholder 2"/>
          <p:cNvSpPr>
            <a:spLocks noGrp="1"/>
          </p:cNvSpPr>
          <p:nvPr>
            <p:ph type="body" idx="1"/>
          </p:nvPr>
        </p:nvSpPr>
        <p:spPr>
          <a:xfrm>
            <a:off x="623888" y="18627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B5403A9-E680-4DEF-872E-ECD69816E96B}" type="datetime1">
              <a:rPr lang="en-ZA" smtClean="0"/>
              <a:t>2019/03/17</a:t>
            </a:fld>
            <a:endParaRPr lang="en-ZA"/>
          </a:p>
        </p:txBody>
      </p:sp>
      <p:sp>
        <p:nvSpPr>
          <p:cNvPr id="5" name="Footer Placeholder 4"/>
          <p:cNvSpPr>
            <a:spLocks noGrp="1"/>
          </p:cNvSpPr>
          <p:nvPr>
            <p:ph type="ftr" sz="quarter" idx="11"/>
          </p:nvPr>
        </p:nvSpPr>
        <p:spPr>
          <a:xfrm>
            <a:off x="2760292" y="6356351"/>
            <a:ext cx="3623416" cy="365125"/>
          </a:xfrm>
        </p:spPr>
        <p:txBody>
          <a:bodyPr/>
          <a:lstStyle/>
          <a:p>
            <a:pPr>
              <a:defRPr/>
            </a:pPr>
            <a:r>
              <a:rPr lang="pt-BR" dirty="0"/>
              <a:t>Templ ref: PPT-ISO-colour.001   Doc Ref no:</a:t>
            </a:r>
            <a:endParaRPr lang="en-US" dirty="0"/>
          </a:p>
        </p:txBody>
      </p:sp>
      <p:sp>
        <p:nvSpPr>
          <p:cNvPr id="6" name="Slide Number Placeholder 5"/>
          <p:cNvSpPr>
            <a:spLocks noGrp="1"/>
          </p:cNvSpPr>
          <p:nvPr>
            <p:ph type="sldNum" sz="quarter" idx="12"/>
          </p:nvPr>
        </p:nvSpPr>
        <p:spPr/>
        <p:txBody>
          <a:bodyPr/>
          <a:lstStyle/>
          <a:p>
            <a:fld id="{10B2D662-4A29-4236-A671-DDB739257EB1}" type="slidenum">
              <a:rPr lang="en-ZA" smtClean="0"/>
              <a:t>‹#›</a:t>
            </a:fld>
            <a:endParaRPr lang="en-ZA"/>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Tree>
    <p:extLst>
      <p:ext uri="{BB962C8B-B14F-4D97-AF65-F5344CB8AC3E}">
        <p14:creationId xmlns:p14="http://schemas.microsoft.com/office/powerpoint/2010/main" val="4201310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a:t>Click to edit Master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84D6F04-8674-4813-9F1C-E21BDCD8BAAA}" type="datetime1">
              <a:rPr lang="en-ZA" smtClean="0"/>
              <a:t>2019/03/17</a:t>
            </a:fld>
            <a:endParaRPr lang="en-ZA"/>
          </a:p>
        </p:txBody>
      </p:sp>
      <p:sp>
        <p:nvSpPr>
          <p:cNvPr id="5" name="Footer Placeholder 4"/>
          <p:cNvSpPr>
            <a:spLocks noGrp="1"/>
          </p:cNvSpPr>
          <p:nvPr>
            <p:ph type="ftr" sz="quarter" idx="11"/>
          </p:nvPr>
        </p:nvSpPr>
        <p:spPr>
          <a:xfrm>
            <a:off x="2768837" y="6356351"/>
            <a:ext cx="3606326" cy="365125"/>
          </a:xfrm>
        </p:spPr>
        <p:txBody>
          <a:bodyPr/>
          <a:lstStyle/>
          <a:p>
            <a:r>
              <a:rPr lang="pt-BR" dirty="0"/>
              <a:t>Templ ref: PPT-ISO-colour.001   Doc Ref no:</a:t>
            </a:r>
            <a:endParaRPr lang="en-ZA" dirty="0"/>
          </a:p>
        </p:txBody>
      </p:sp>
      <p:sp>
        <p:nvSpPr>
          <p:cNvPr id="6" name="Slide Number Placeholder 5"/>
          <p:cNvSpPr>
            <a:spLocks noGrp="1"/>
          </p:cNvSpPr>
          <p:nvPr>
            <p:ph type="sldNum" sz="quarter" idx="12"/>
          </p:nvPr>
        </p:nvSpPr>
        <p:spPr/>
        <p:txBody>
          <a:bodyPr/>
          <a:lstStyle/>
          <a:p>
            <a:fld id="{10B2D662-4A29-4236-A671-DDB739257EB1}" type="slidenum">
              <a:rPr lang="en-ZA" smtClean="0"/>
              <a:t>‹#›</a:t>
            </a:fld>
            <a:endParaRPr lang="en-ZA"/>
          </a:p>
        </p:txBody>
      </p:sp>
    </p:spTree>
    <p:extLst>
      <p:ext uri="{BB962C8B-B14F-4D97-AF65-F5344CB8AC3E}">
        <p14:creationId xmlns:p14="http://schemas.microsoft.com/office/powerpoint/2010/main" val="253021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
        <p:nvSpPr>
          <p:cNvPr id="2" name="Vertical Title 1"/>
          <p:cNvSpPr>
            <a:spLocks noGrp="1"/>
          </p:cNvSpPr>
          <p:nvPr>
            <p:ph type="title" orient="vert"/>
          </p:nvPr>
        </p:nvSpPr>
        <p:spPr>
          <a:xfrm>
            <a:off x="6543675" y="365125"/>
            <a:ext cx="1971675" cy="4625619"/>
          </a:xfrm>
        </p:spPr>
        <p:txBody>
          <a:bodyPr vert="eaVert">
            <a:normAutofit/>
          </a:bodyPr>
          <a:lstStyle>
            <a:lvl1pPr>
              <a:defRPr sz="4000"/>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471B0F-00DE-4508-86D0-56A2D4790B11}" type="datetime1">
              <a:rPr lang="en-ZA" smtClean="0"/>
              <a:t>2019/03/17</a:t>
            </a:fld>
            <a:endParaRPr lang="en-ZA"/>
          </a:p>
        </p:txBody>
      </p:sp>
      <p:sp>
        <p:nvSpPr>
          <p:cNvPr id="5" name="Footer Placeholder 4"/>
          <p:cNvSpPr>
            <a:spLocks noGrp="1"/>
          </p:cNvSpPr>
          <p:nvPr>
            <p:ph type="ftr" sz="quarter" idx="11"/>
          </p:nvPr>
        </p:nvSpPr>
        <p:spPr>
          <a:xfrm>
            <a:off x="2686049" y="6356351"/>
            <a:ext cx="3743325" cy="365125"/>
          </a:xfrm>
        </p:spPr>
        <p:txBody>
          <a:bodyPr/>
          <a:lstStyle/>
          <a:p>
            <a:r>
              <a:rPr lang="pt-BR" dirty="0"/>
              <a:t>Templ ref: PPT-ISO-colour.001   Doc Ref no:</a:t>
            </a:r>
            <a:endParaRPr lang="en-ZA" dirty="0"/>
          </a:p>
        </p:txBody>
      </p:sp>
      <p:sp>
        <p:nvSpPr>
          <p:cNvPr id="6" name="Slide Number Placeholder 5"/>
          <p:cNvSpPr>
            <a:spLocks noGrp="1"/>
          </p:cNvSpPr>
          <p:nvPr>
            <p:ph type="sldNum" sz="quarter" idx="12"/>
          </p:nvPr>
        </p:nvSpPr>
        <p:spPr/>
        <p:txBody>
          <a:bodyPr/>
          <a:lstStyle/>
          <a:p>
            <a:fld id="{10B2D662-4A29-4236-A671-DDB739257EB1}" type="slidenum">
              <a:rPr lang="en-ZA" smtClean="0"/>
              <a:t>‹#›</a:t>
            </a:fld>
            <a:endParaRPr lang="en-ZA"/>
          </a:p>
        </p:txBody>
      </p:sp>
    </p:spTree>
    <p:extLst>
      <p:ext uri="{BB962C8B-B14F-4D97-AF65-F5344CB8AC3E}">
        <p14:creationId xmlns:p14="http://schemas.microsoft.com/office/powerpoint/2010/main" val="4095621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353241"/>
            <a:ext cx="7886700" cy="1039723"/>
          </a:xfrm>
        </p:spPr>
        <p:txBody>
          <a:bodyPr anchor="b">
            <a:normAutofit/>
          </a:bodyPr>
          <a:lstStyle>
            <a:lvl1pPr algn="l">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28650" y="1773238"/>
            <a:ext cx="7886700" cy="3362784"/>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3D66B5-BDA9-478C-89E0-C9FFD4E71854}"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71875" cy="365125"/>
          </a:xfrm>
        </p:spPr>
        <p:txBody>
          <a:bodyPr/>
          <a:lstStyle>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64C377-6819-4743-95CB-51F5B3EBA348}"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2910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2">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447514"/>
            <a:ext cx="7886700" cy="132556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3908013"/>
            <a:ext cx="7886700" cy="1139766"/>
          </a:xfrm>
        </p:spPr>
        <p:txBody>
          <a:bodyPr/>
          <a:lstStyle>
            <a:lvl1pPr marL="0" indent="0" algn="ctr">
              <a:buFontTx/>
              <a:buNone/>
              <a:defRPr/>
            </a:lvl1pPr>
            <a:lvl3pPr marL="914400" indent="0">
              <a:buFontTx/>
              <a:buNone/>
              <a:defRPr/>
            </a:lvl3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585E54-C3A9-4511-983D-5FF8EE90539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9145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03D22F-99E0-40DC-BA7F-A7C826D2F403}"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E79300-9E8B-4DC9-B5C3-BB853997E2FB}"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3776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ection Header 1">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4093164"/>
            <a:ext cx="7886700" cy="1325563"/>
          </a:xfrm>
        </p:spPr>
        <p:txBody>
          <a:bodyPr>
            <a:normAutofit/>
          </a:bodyPr>
          <a:lstStyle>
            <a:lvl1pPr>
              <a:defRPr sz="4000" b="1"/>
            </a:lvl1pPr>
          </a:lstStyle>
          <a:p>
            <a:r>
              <a:rPr lang="en-US" smtClean="0"/>
              <a:t>Click to edit Master title style</a:t>
            </a:r>
            <a:endParaRPr lang="en-US" dirty="0"/>
          </a:p>
        </p:txBody>
      </p:sp>
      <p:sp>
        <p:nvSpPr>
          <p:cNvPr id="3" name="Content Placeholder 2"/>
          <p:cNvSpPr>
            <a:spLocks noGrp="1"/>
          </p:cNvSpPr>
          <p:nvPr>
            <p:ph idx="1"/>
          </p:nvPr>
        </p:nvSpPr>
        <p:spPr>
          <a:xfrm>
            <a:off x="628650" y="3560358"/>
            <a:ext cx="7886700" cy="396282"/>
          </a:xfrm>
        </p:spPr>
        <p:txBody>
          <a:bodyPr>
            <a:normAutofit/>
          </a:bodyPr>
          <a:lstStyle>
            <a:lvl1pPr marL="0" indent="0">
              <a:buFontTx/>
              <a:buNone/>
              <a:defRPr sz="2000"/>
            </a:lvl1pPr>
          </a:lstStyle>
          <a:p>
            <a:pPr lvl="0"/>
            <a:r>
              <a:rPr lang="en-US" dirty="0"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4AC345B-2DCF-4F4C-BA0D-7ED6E102049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7703CF-9D1B-49FA-8E2E-B084DFD58D84}"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1927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4" name="Content Placeholder 3"/>
          <p:cNvSpPr>
            <a:spLocks noGrp="1"/>
          </p:cNvSpPr>
          <p:nvPr>
            <p:ph sz="half" idx="2"/>
          </p:nvPr>
        </p:nvSpPr>
        <p:spPr>
          <a:xfrm>
            <a:off x="629842" y="1829956"/>
            <a:ext cx="3868340" cy="4314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29150" y="1829956"/>
            <a:ext cx="3887391" cy="43144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D09C5D-A4E7-46E1-9B96-F9A1CBF914D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F2748D-ADF8-4AF4-BEAA-4F01816D4CB0}"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6237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2447514"/>
            <a:ext cx="7886700" cy="1325563"/>
          </a:xfrm>
        </p:spPr>
        <p:txBody>
          <a:bodyPr/>
          <a:lstStyle>
            <a:lvl1pPr algn="ctr">
              <a:defRPr/>
            </a:lvl1pPr>
          </a:lstStyle>
          <a:p>
            <a:r>
              <a:rPr lang="en-US" dirty="0"/>
              <a:t>Click to edit Master title style</a:t>
            </a:r>
          </a:p>
        </p:txBody>
      </p:sp>
      <p:sp>
        <p:nvSpPr>
          <p:cNvPr id="3" name="Content Placeholder 2"/>
          <p:cNvSpPr>
            <a:spLocks noGrp="1"/>
          </p:cNvSpPr>
          <p:nvPr>
            <p:ph idx="1" hasCustomPrompt="1"/>
          </p:nvPr>
        </p:nvSpPr>
        <p:spPr>
          <a:xfrm>
            <a:off x="628650" y="3908013"/>
            <a:ext cx="7886700" cy="1139766"/>
          </a:xfrm>
        </p:spPr>
        <p:txBody>
          <a:bodyPr/>
          <a:lstStyle>
            <a:lvl1pPr marL="0" indent="0" algn="ctr">
              <a:buFontTx/>
              <a:buNone/>
              <a:defRPr/>
            </a:lvl1pPr>
            <a:lvl3pPr marL="914400" indent="0">
              <a:buFontTx/>
              <a:buNone/>
              <a:defRPr/>
            </a:lvl3pPr>
          </a:lstStyle>
          <a:p>
            <a:pPr lvl="0"/>
            <a:r>
              <a:rPr lang="en-US" dirty="0"/>
              <a:t>Click to edit Master subtitle style</a:t>
            </a:r>
          </a:p>
        </p:txBody>
      </p:sp>
      <p:sp>
        <p:nvSpPr>
          <p:cNvPr id="4" name="Date Placeholder 3"/>
          <p:cNvSpPr>
            <a:spLocks noGrp="1"/>
          </p:cNvSpPr>
          <p:nvPr>
            <p:ph type="dt" sz="half" idx="10"/>
          </p:nvPr>
        </p:nvSpPr>
        <p:spPr/>
        <p:txBody>
          <a:bodyPr/>
          <a:lstStyle/>
          <a:p>
            <a:fld id="{2148C657-BC44-4E95-85F2-44382C34933B}" type="datetime1">
              <a:rPr lang="en-ZA" smtClean="0"/>
              <a:t>2019/03/17</a:t>
            </a:fld>
            <a:endParaRPr lang="en-ZA"/>
          </a:p>
        </p:txBody>
      </p:sp>
      <p:sp>
        <p:nvSpPr>
          <p:cNvPr id="5" name="Footer Placeholder 4"/>
          <p:cNvSpPr>
            <a:spLocks noGrp="1"/>
          </p:cNvSpPr>
          <p:nvPr>
            <p:ph type="ftr" sz="quarter" idx="11"/>
          </p:nvPr>
        </p:nvSpPr>
        <p:spPr>
          <a:xfrm>
            <a:off x="2777383" y="6356351"/>
            <a:ext cx="3589234" cy="365125"/>
          </a:xfrm>
        </p:spPr>
        <p:txBody>
          <a:bodyPr/>
          <a:lstStyle/>
          <a:p>
            <a:pPr>
              <a:defRPr/>
            </a:pPr>
            <a:r>
              <a:rPr lang="pt-BR" dirty="0"/>
              <a:t>Templ ref: PPT-ISO-colour.001   Doc Ref no:</a:t>
            </a:r>
            <a:endParaRPr lang="en-US" dirty="0"/>
          </a:p>
        </p:txBody>
      </p:sp>
      <p:sp>
        <p:nvSpPr>
          <p:cNvPr id="6" name="Slide Number Placeholder 5"/>
          <p:cNvSpPr>
            <a:spLocks noGrp="1"/>
          </p:cNvSpPr>
          <p:nvPr>
            <p:ph type="sldNum" sz="quarter" idx="12"/>
          </p:nvPr>
        </p:nvSpPr>
        <p:spPr/>
        <p:txBody>
          <a:bodyPr/>
          <a:lstStyle/>
          <a:p>
            <a:fld id="{10B2D662-4A29-4236-A671-DDB739257EB1}" type="slidenum">
              <a:rPr lang="en-ZA" smtClean="0"/>
              <a:t>‹#›</a:t>
            </a:fld>
            <a:endParaRPr lang="en-ZA"/>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Tree>
    <p:extLst>
      <p:ext uri="{BB962C8B-B14F-4D97-AF65-F5344CB8AC3E}">
        <p14:creationId xmlns:p14="http://schemas.microsoft.com/office/powerpoint/2010/main" val="2898697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861A7F-8CF4-4420-B953-58A15DD9D30C}"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A2E295-A3A7-4BC9-AE71-BD404DDCBBBD}"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4594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3499A1-4356-4367-A7E0-E496C1E7052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A30F98-0270-4801-BFBB-907477D27E05}"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2538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DB812-D5C7-42E4-8083-E77148FE021E}"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6"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AD8854-308A-453E-B2D5-57BF1460E97E}"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7618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D3ACD7-09FC-4168-B3C3-4FC115DC97C4}"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17835C-234B-464C-8E51-CCA5813B6466}"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5480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457200"/>
            <a:ext cx="2949178" cy="747757"/>
          </a:xfrm>
        </p:spPr>
        <p:txBody>
          <a:bodyPr anchor="b">
            <a:normAutofit/>
          </a:bodyPr>
          <a:lstStyle>
            <a:lvl1pPr>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1333144"/>
            <a:ext cx="2949178" cy="45358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722613-85A9-4105-8F82-0C2899E0F7E1}"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78125" y="6356350"/>
            <a:ext cx="35623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310BAD-C449-4BA1-932D-9270DB554EC7}"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3159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57425" y="5123137"/>
            <a:ext cx="4629150" cy="359310"/>
          </a:xfrm>
        </p:spPr>
        <p:txBody>
          <a:bodyPr anchor="b">
            <a:normAutofit/>
          </a:bodyPr>
          <a:lstStyle>
            <a:lvl1pPr>
              <a:defRPr sz="20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2257425" y="816511"/>
            <a:ext cx="4629150" cy="4242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257425" y="5540840"/>
            <a:ext cx="4629150" cy="334782"/>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6770B7-F858-4DE2-BDB3-726A9E6972E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94000" y="6356350"/>
            <a:ext cx="3563938"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499BEF-D560-4A2F-923E-0681F5ED55CC}"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0305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79375" y="1639888"/>
            <a:ext cx="9144000" cy="3462337"/>
          </a:xfrm>
          <a:prstGeom prst="rect">
            <a:avLst/>
          </a:prstGeom>
          <a:solidFill>
            <a:srgbClr val="FFFFFF">
              <a:alpha val="38039"/>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376596"/>
            <a:ext cx="7886700" cy="828362"/>
          </a:xfrm>
        </p:spPr>
        <p:txBody>
          <a:bodyPr anchor="b">
            <a:normAutofit/>
          </a:bodyPr>
          <a:lstStyle>
            <a:lvl1pPr>
              <a:defRPr sz="4400">
                <a:solidFill>
                  <a:srgbClr val="97301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18627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A78D5F-95CA-46D8-8919-0FC8DBB2572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2760663" y="6356350"/>
            <a:ext cx="36226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8D22E8-4BBA-4C73-BAA7-739172AB9F52}"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6189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004479-25CE-48C3-B41D-895C4F7E9CC3}"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68600" y="6356350"/>
            <a:ext cx="360680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226996-38D0-436C-BFAD-FE53A2B00753}"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2164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365125"/>
            <a:ext cx="1971675" cy="4625619"/>
          </a:xfrm>
        </p:spPr>
        <p:txBody>
          <a:bodyPr vert="eaVert">
            <a:normAutofit/>
          </a:bodyPr>
          <a:lstStyle>
            <a:lvl1pPr>
              <a:defRPr sz="40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D8127E-3213-463F-AEAB-E7A18CDAF2D8}"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686050" y="6356350"/>
            <a:ext cx="374332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626121-2F22-48A0-9BDD-ED7C1A14A887}"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7692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353241"/>
            <a:ext cx="7886700" cy="1039723"/>
          </a:xfrm>
        </p:spPr>
        <p:txBody>
          <a:bodyPr anchor="b">
            <a:normAutofit/>
          </a:bodyPr>
          <a:lstStyle>
            <a:lvl1pPr algn="l">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28650" y="1773238"/>
            <a:ext cx="7886700" cy="3362784"/>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3D66B5-BDA9-478C-89E0-C9FFD4E71854}"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71875" cy="365125"/>
          </a:xfrm>
        </p:spPr>
        <p:txBody>
          <a:bodyPr/>
          <a:lstStyle>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64C377-6819-4743-95CB-51F5B3EBA348}"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1804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C657-BC44-4E95-85F2-44382C34933B}" type="datetime1">
              <a:rPr lang="en-ZA" smtClean="0"/>
              <a:t>2019/03/17</a:t>
            </a:fld>
            <a:endParaRPr lang="en-ZA"/>
          </a:p>
        </p:txBody>
      </p:sp>
      <p:sp>
        <p:nvSpPr>
          <p:cNvPr id="5" name="Footer Placeholder 4"/>
          <p:cNvSpPr>
            <a:spLocks noGrp="1"/>
          </p:cNvSpPr>
          <p:nvPr>
            <p:ph type="ftr" sz="quarter" idx="11"/>
          </p:nvPr>
        </p:nvSpPr>
        <p:spPr>
          <a:xfrm>
            <a:off x="2777383" y="6356351"/>
            <a:ext cx="3589234" cy="365125"/>
          </a:xfrm>
        </p:spPr>
        <p:txBody>
          <a:bodyPr/>
          <a:lstStyle/>
          <a:p>
            <a:pPr>
              <a:defRPr/>
            </a:pPr>
            <a:r>
              <a:rPr lang="pt-BR" dirty="0"/>
              <a:t>Templ ref: PPT-ISO-colour.001   Doc Ref no:</a:t>
            </a:r>
            <a:endParaRPr lang="en-US" dirty="0"/>
          </a:p>
        </p:txBody>
      </p:sp>
      <p:sp>
        <p:nvSpPr>
          <p:cNvPr id="6" name="Slide Number Placeholder 5"/>
          <p:cNvSpPr>
            <a:spLocks noGrp="1"/>
          </p:cNvSpPr>
          <p:nvPr>
            <p:ph type="sldNum" sz="quarter" idx="12"/>
          </p:nvPr>
        </p:nvSpPr>
        <p:spPr/>
        <p:txBody>
          <a:bodyPr/>
          <a:lstStyle/>
          <a:p>
            <a:fld id="{10B2D662-4A29-4236-A671-DDB739257EB1}" type="slidenum">
              <a:rPr lang="en-ZA" smtClean="0"/>
              <a:t>‹#›</a:t>
            </a:fld>
            <a:endParaRPr lang="en-ZA"/>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Tree>
    <p:extLst>
      <p:ext uri="{BB962C8B-B14F-4D97-AF65-F5344CB8AC3E}">
        <p14:creationId xmlns:p14="http://schemas.microsoft.com/office/powerpoint/2010/main" val="600427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Slide 2">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447514"/>
            <a:ext cx="7886700" cy="132556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3908013"/>
            <a:ext cx="7886700" cy="1139766"/>
          </a:xfrm>
        </p:spPr>
        <p:txBody>
          <a:bodyPr/>
          <a:lstStyle>
            <a:lvl1pPr marL="0" indent="0" algn="ctr">
              <a:buFontTx/>
              <a:buNone/>
              <a:defRPr/>
            </a:lvl1pPr>
            <a:lvl3pPr marL="914400" indent="0">
              <a:buFontTx/>
              <a:buNone/>
              <a:defRPr/>
            </a:lvl3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585E54-C3A9-4511-983D-5FF8EE90539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3747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03D22F-99E0-40DC-BA7F-A7C826D2F403}"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E79300-9E8B-4DC9-B5C3-BB853997E2FB}"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4411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ection Header 1">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4093164"/>
            <a:ext cx="7886700" cy="1325563"/>
          </a:xfrm>
        </p:spPr>
        <p:txBody>
          <a:bodyPr>
            <a:normAutofit/>
          </a:bodyPr>
          <a:lstStyle>
            <a:lvl1pPr>
              <a:defRPr sz="4000" b="1"/>
            </a:lvl1pPr>
          </a:lstStyle>
          <a:p>
            <a:r>
              <a:rPr lang="en-US" smtClean="0"/>
              <a:t>Click to edit Master title style</a:t>
            </a:r>
            <a:endParaRPr lang="en-US" dirty="0"/>
          </a:p>
        </p:txBody>
      </p:sp>
      <p:sp>
        <p:nvSpPr>
          <p:cNvPr id="3" name="Content Placeholder 2"/>
          <p:cNvSpPr>
            <a:spLocks noGrp="1"/>
          </p:cNvSpPr>
          <p:nvPr>
            <p:ph idx="1"/>
          </p:nvPr>
        </p:nvSpPr>
        <p:spPr>
          <a:xfrm>
            <a:off x="628650" y="3560358"/>
            <a:ext cx="7886700" cy="396282"/>
          </a:xfrm>
        </p:spPr>
        <p:txBody>
          <a:bodyPr>
            <a:normAutofit/>
          </a:bodyPr>
          <a:lstStyle>
            <a:lvl1pPr marL="0" indent="0">
              <a:buFontTx/>
              <a:buNone/>
              <a:defRPr sz="2000"/>
            </a:lvl1pPr>
          </a:lstStyle>
          <a:p>
            <a:pPr lvl="0"/>
            <a:r>
              <a:rPr lang="en-US" dirty="0"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4AC345B-2DCF-4F4C-BA0D-7ED6E102049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7703CF-9D1B-49FA-8E2E-B084DFD58D84}"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72120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4" name="Content Placeholder 3"/>
          <p:cNvSpPr>
            <a:spLocks noGrp="1"/>
          </p:cNvSpPr>
          <p:nvPr>
            <p:ph sz="half" idx="2"/>
          </p:nvPr>
        </p:nvSpPr>
        <p:spPr>
          <a:xfrm>
            <a:off x="629842" y="1829956"/>
            <a:ext cx="3868340" cy="4314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29150" y="1829956"/>
            <a:ext cx="3887391" cy="43144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D09C5D-A4E7-46E1-9B96-F9A1CBF914D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F2748D-ADF8-4AF4-BEAA-4F01816D4CB0}"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3542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861A7F-8CF4-4420-B953-58A15DD9D30C}"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A2E295-A3A7-4BC9-AE71-BD404DDCBBBD}"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9970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3499A1-4356-4367-A7E0-E496C1E7052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A30F98-0270-4801-BFBB-907477D27E05}"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55895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DB812-D5C7-42E4-8083-E77148FE021E}"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6"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AD8854-308A-453E-B2D5-57BF1460E97E}"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4847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D3ACD7-09FC-4168-B3C3-4FC115DC97C4}"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17835C-234B-464C-8E51-CCA5813B6466}"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9289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457200"/>
            <a:ext cx="2949178" cy="747757"/>
          </a:xfrm>
        </p:spPr>
        <p:txBody>
          <a:bodyPr anchor="b">
            <a:normAutofit/>
          </a:bodyPr>
          <a:lstStyle>
            <a:lvl1pPr>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1333144"/>
            <a:ext cx="2949178" cy="45358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722613-85A9-4105-8F82-0C2899E0F7E1}"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78125" y="6356350"/>
            <a:ext cx="35623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310BAD-C449-4BA1-932D-9270DB554EC7}"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1230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57425" y="5123137"/>
            <a:ext cx="4629150" cy="359310"/>
          </a:xfrm>
        </p:spPr>
        <p:txBody>
          <a:bodyPr anchor="b">
            <a:normAutofit/>
          </a:bodyPr>
          <a:lstStyle>
            <a:lvl1pPr>
              <a:defRPr sz="20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2257425" y="816511"/>
            <a:ext cx="4629150" cy="4242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257425" y="5540840"/>
            <a:ext cx="4629150" cy="334782"/>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6770B7-F858-4DE2-BDB3-726A9E6972E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94000" y="6356350"/>
            <a:ext cx="3563938"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499BEF-D560-4A2F-923E-0681F5ED55CC}"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120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ection Hea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28650" y="4093164"/>
            <a:ext cx="7886700" cy="1325563"/>
          </a:xfrm>
        </p:spPr>
        <p:txBody>
          <a:bodyPr>
            <a:normAutofit/>
          </a:bodyPr>
          <a:lstStyle>
            <a:lvl1pPr>
              <a:defRPr sz="4000" b="1"/>
            </a:lvl1pPr>
          </a:lstStyle>
          <a:p>
            <a:r>
              <a:rPr lang="en-US" dirty="0"/>
              <a:t>CLICK TO EDIT MASTER TITLE STYLE</a:t>
            </a:r>
          </a:p>
        </p:txBody>
      </p:sp>
      <p:sp>
        <p:nvSpPr>
          <p:cNvPr id="3" name="Content Placeholder 2"/>
          <p:cNvSpPr>
            <a:spLocks noGrp="1"/>
          </p:cNvSpPr>
          <p:nvPr>
            <p:ph idx="1"/>
          </p:nvPr>
        </p:nvSpPr>
        <p:spPr>
          <a:xfrm>
            <a:off x="628650" y="3560358"/>
            <a:ext cx="7886700" cy="396282"/>
          </a:xfrm>
        </p:spPr>
        <p:txBody>
          <a:bodyPr>
            <a:normAutofit/>
          </a:bodyPr>
          <a:lstStyle>
            <a:lvl1pPr marL="0" indent="0">
              <a:buFontTx/>
              <a:buNone/>
              <a:defRPr sz="2000"/>
            </a:lvl1pPr>
          </a:lstStyle>
          <a:p>
            <a:pPr lvl="0"/>
            <a:r>
              <a:rPr lang="en-US" dirty="0"/>
              <a:t>Click to edit Master text styles</a:t>
            </a:r>
          </a:p>
        </p:txBody>
      </p:sp>
      <p:sp>
        <p:nvSpPr>
          <p:cNvPr id="4" name="Date Placeholder 3"/>
          <p:cNvSpPr>
            <a:spLocks noGrp="1"/>
          </p:cNvSpPr>
          <p:nvPr>
            <p:ph type="dt" sz="half" idx="10"/>
          </p:nvPr>
        </p:nvSpPr>
        <p:spPr/>
        <p:txBody>
          <a:bodyPr/>
          <a:lstStyle/>
          <a:p>
            <a:fld id="{2148C657-BC44-4E95-85F2-44382C34933B}" type="datetime1">
              <a:rPr lang="en-ZA" smtClean="0"/>
              <a:t>2019/03/17</a:t>
            </a:fld>
            <a:endParaRPr lang="en-ZA"/>
          </a:p>
        </p:txBody>
      </p:sp>
      <p:sp>
        <p:nvSpPr>
          <p:cNvPr id="5" name="Footer Placeholder 4"/>
          <p:cNvSpPr>
            <a:spLocks noGrp="1"/>
          </p:cNvSpPr>
          <p:nvPr>
            <p:ph type="ftr" sz="quarter" idx="11"/>
          </p:nvPr>
        </p:nvSpPr>
        <p:spPr>
          <a:xfrm>
            <a:off x="2777383" y="6356351"/>
            <a:ext cx="3589234" cy="365125"/>
          </a:xfrm>
        </p:spPr>
        <p:txBody>
          <a:bodyPr/>
          <a:lstStyle/>
          <a:p>
            <a:pPr>
              <a:defRPr/>
            </a:pPr>
            <a:r>
              <a:rPr lang="pt-BR" dirty="0"/>
              <a:t>Templ ref: PPT-ISO-colour.001   Doc Ref no:</a:t>
            </a:r>
            <a:endParaRPr lang="en-US" dirty="0"/>
          </a:p>
        </p:txBody>
      </p:sp>
      <p:sp>
        <p:nvSpPr>
          <p:cNvPr id="6" name="Slide Number Placeholder 5"/>
          <p:cNvSpPr>
            <a:spLocks noGrp="1"/>
          </p:cNvSpPr>
          <p:nvPr>
            <p:ph type="sldNum" sz="quarter" idx="12"/>
          </p:nvPr>
        </p:nvSpPr>
        <p:spPr/>
        <p:txBody>
          <a:bodyPr/>
          <a:lstStyle/>
          <a:p>
            <a:fld id="{10B2D662-4A29-4236-A671-DDB739257EB1}" type="slidenum">
              <a:rPr lang="en-ZA" smtClean="0"/>
              <a:t>‹#›</a:t>
            </a:fld>
            <a:endParaRPr lang="en-ZA"/>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Tree>
    <p:extLst>
      <p:ext uri="{BB962C8B-B14F-4D97-AF65-F5344CB8AC3E}">
        <p14:creationId xmlns:p14="http://schemas.microsoft.com/office/powerpoint/2010/main" val="3763656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79375" y="1639888"/>
            <a:ext cx="9144000" cy="3462337"/>
          </a:xfrm>
          <a:prstGeom prst="rect">
            <a:avLst/>
          </a:prstGeom>
          <a:solidFill>
            <a:srgbClr val="FFFFFF">
              <a:alpha val="38039"/>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376596"/>
            <a:ext cx="7886700" cy="828362"/>
          </a:xfrm>
        </p:spPr>
        <p:txBody>
          <a:bodyPr anchor="b">
            <a:normAutofit/>
          </a:bodyPr>
          <a:lstStyle>
            <a:lvl1pPr>
              <a:defRPr sz="4400">
                <a:solidFill>
                  <a:srgbClr val="97301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18627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A78D5F-95CA-46D8-8919-0FC8DBB2572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2760663" y="6356350"/>
            <a:ext cx="36226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8D22E8-4BBA-4C73-BAA7-739172AB9F52}"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8385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004479-25CE-48C3-B41D-895C4F7E9CC3}"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68600" y="6356350"/>
            <a:ext cx="360680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226996-38D0-436C-BFAD-FE53A2B00753}"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2269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365125"/>
            <a:ext cx="1971675" cy="4625619"/>
          </a:xfrm>
        </p:spPr>
        <p:txBody>
          <a:bodyPr vert="eaVert">
            <a:normAutofit/>
          </a:bodyPr>
          <a:lstStyle>
            <a:lvl1pPr>
              <a:defRPr sz="40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D8127E-3213-463F-AEAB-E7A18CDAF2D8}"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686050" y="6356350"/>
            <a:ext cx="374332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626121-2F22-48A0-9BDD-ED7C1A14A887}"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6100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353241"/>
            <a:ext cx="7886700" cy="1039723"/>
          </a:xfrm>
        </p:spPr>
        <p:txBody>
          <a:bodyPr anchor="b">
            <a:normAutofit/>
          </a:bodyPr>
          <a:lstStyle>
            <a:lvl1pPr algn="l">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28650" y="1773238"/>
            <a:ext cx="7886700" cy="3362784"/>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3D66B5-BDA9-478C-89E0-C9FFD4E71854}"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71875" cy="365125"/>
          </a:xfrm>
        </p:spPr>
        <p:txBody>
          <a:bodyPr/>
          <a:lstStyle>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64C377-6819-4743-95CB-51F5B3EBA348}"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2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Slide 2">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447514"/>
            <a:ext cx="7886700" cy="132556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3908013"/>
            <a:ext cx="7886700" cy="1139766"/>
          </a:xfrm>
        </p:spPr>
        <p:txBody>
          <a:bodyPr/>
          <a:lstStyle>
            <a:lvl1pPr marL="0" indent="0" algn="ctr">
              <a:buFontTx/>
              <a:buNone/>
              <a:defRPr/>
            </a:lvl1pPr>
            <a:lvl3pPr marL="914400" indent="0">
              <a:buFontTx/>
              <a:buNone/>
              <a:defRPr/>
            </a:lvl3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585E54-C3A9-4511-983D-5FF8EE90539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24047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03D22F-99E0-40DC-BA7F-A7C826D2F403}"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E79300-9E8B-4DC9-B5C3-BB853997E2FB}"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9920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Section Header 1">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4093164"/>
            <a:ext cx="7886700" cy="1325563"/>
          </a:xfrm>
        </p:spPr>
        <p:txBody>
          <a:bodyPr>
            <a:normAutofit/>
          </a:bodyPr>
          <a:lstStyle>
            <a:lvl1pPr>
              <a:defRPr sz="4000" b="1"/>
            </a:lvl1pPr>
          </a:lstStyle>
          <a:p>
            <a:r>
              <a:rPr lang="en-US" smtClean="0"/>
              <a:t>Click to edit Master title style</a:t>
            </a:r>
            <a:endParaRPr lang="en-US" dirty="0"/>
          </a:p>
        </p:txBody>
      </p:sp>
      <p:sp>
        <p:nvSpPr>
          <p:cNvPr id="3" name="Content Placeholder 2"/>
          <p:cNvSpPr>
            <a:spLocks noGrp="1"/>
          </p:cNvSpPr>
          <p:nvPr>
            <p:ph idx="1"/>
          </p:nvPr>
        </p:nvSpPr>
        <p:spPr>
          <a:xfrm>
            <a:off x="628650" y="3560358"/>
            <a:ext cx="7886700" cy="396282"/>
          </a:xfrm>
        </p:spPr>
        <p:txBody>
          <a:bodyPr>
            <a:normAutofit/>
          </a:bodyPr>
          <a:lstStyle>
            <a:lvl1pPr marL="0" indent="0">
              <a:buFontTx/>
              <a:buNone/>
              <a:defRPr sz="2000"/>
            </a:lvl1pPr>
          </a:lstStyle>
          <a:p>
            <a:pPr lvl="0"/>
            <a:r>
              <a:rPr lang="en-US" dirty="0"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4AC345B-2DCF-4F4C-BA0D-7ED6E102049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7703CF-9D1B-49FA-8E2E-B084DFD58D84}"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3000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4" name="Content Placeholder 3"/>
          <p:cNvSpPr>
            <a:spLocks noGrp="1"/>
          </p:cNvSpPr>
          <p:nvPr>
            <p:ph sz="half" idx="2"/>
          </p:nvPr>
        </p:nvSpPr>
        <p:spPr>
          <a:xfrm>
            <a:off x="629842" y="1829956"/>
            <a:ext cx="3868340" cy="4314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29150" y="1829956"/>
            <a:ext cx="3887391" cy="43144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D09C5D-A4E7-46E1-9B96-F9A1CBF914D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F2748D-ADF8-4AF4-BEAA-4F01816D4CB0}"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7368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861A7F-8CF4-4420-B953-58A15DD9D30C}"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A2E295-A3A7-4BC9-AE71-BD404DDCBBBD}"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22358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3499A1-4356-4367-A7E0-E496C1E7052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A30F98-0270-4801-BFBB-907477D27E05}"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201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4" name="Content Placeholder 3"/>
          <p:cNvSpPr>
            <a:spLocks noGrp="1"/>
          </p:cNvSpPr>
          <p:nvPr>
            <p:ph sz="half" idx="2"/>
          </p:nvPr>
        </p:nvSpPr>
        <p:spPr>
          <a:xfrm>
            <a:off x="629842" y="1829956"/>
            <a:ext cx="3868340" cy="4314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29150" y="1829956"/>
            <a:ext cx="3887391" cy="43144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CD6F4C-108C-4F3D-8E42-E7AE5F01C0BB}" type="datetime1">
              <a:rPr lang="en-ZA" smtClean="0"/>
              <a:t>2019/03/17</a:t>
            </a:fld>
            <a:endParaRPr lang="en-ZA"/>
          </a:p>
        </p:txBody>
      </p:sp>
      <p:sp>
        <p:nvSpPr>
          <p:cNvPr id="8" name="Footer Placeholder 7"/>
          <p:cNvSpPr>
            <a:spLocks noGrp="1"/>
          </p:cNvSpPr>
          <p:nvPr>
            <p:ph type="ftr" sz="quarter" idx="11"/>
          </p:nvPr>
        </p:nvSpPr>
        <p:spPr>
          <a:xfrm>
            <a:off x="2803021" y="6356351"/>
            <a:ext cx="3572142" cy="365125"/>
          </a:xfrm>
        </p:spPr>
        <p:txBody>
          <a:bodyPr/>
          <a:lstStyle/>
          <a:p>
            <a:r>
              <a:rPr lang="pt-BR" dirty="0"/>
              <a:t>Templ ref: PPT-ISO-colour.001   Doc Ref no:</a:t>
            </a:r>
            <a:endParaRPr lang="en-ZA" dirty="0"/>
          </a:p>
        </p:txBody>
      </p:sp>
      <p:sp>
        <p:nvSpPr>
          <p:cNvPr id="9" name="Slide Number Placeholder 8"/>
          <p:cNvSpPr>
            <a:spLocks noGrp="1"/>
          </p:cNvSpPr>
          <p:nvPr>
            <p:ph type="sldNum" sz="quarter" idx="12"/>
          </p:nvPr>
        </p:nvSpPr>
        <p:spPr/>
        <p:txBody>
          <a:bodyPr/>
          <a:lstStyle/>
          <a:p>
            <a:fld id="{10B2D662-4A29-4236-A671-DDB739257EB1}" type="slidenum">
              <a:rPr lang="en-ZA" smtClean="0"/>
              <a:t>‹#›</a:t>
            </a:fld>
            <a:endParaRPr lang="en-ZA"/>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Tree>
    <p:extLst>
      <p:ext uri="{BB962C8B-B14F-4D97-AF65-F5344CB8AC3E}">
        <p14:creationId xmlns:p14="http://schemas.microsoft.com/office/powerpoint/2010/main" val="13569449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DB812-D5C7-42E4-8083-E77148FE021E}"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6"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AD8854-308A-453E-B2D5-57BF1460E97E}"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7643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D3ACD7-09FC-4168-B3C3-4FC115DC97C4}"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17835C-234B-464C-8E51-CCA5813B6466}"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3433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457200"/>
            <a:ext cx="2949178" cy="747757"/>
          </a:xfrm>
        </p:spPr>
        <p:txBody>
          <a:bodyPr anchor="b">
            <a:normAutofit/>
          </a:bodyPr>
          <a:lstStyle>
            <a:lvl1pPr>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1333144"/>
            <a:ext cx="2949178" cy="45358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722613-85A9-4105-8F82-0C2899E0F7E1}"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78125" y="6356350"/>
            <a:ext cx="35623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310BAD-C449-4BA1-932D-9270DB554EC7}"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5093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57425" y="5123137"/>
            <a:ext cx="4629150" cy="359310"/>
          </a:xfrm>
        </p:spPr>
        <p:txBody>
          <a:bodyPr anchor="b">
            <a:normAutofit/>
          </a:bodyPr>
          <a:lstStyle>
            <a:lvl1pPr>
              <a:defRPr sz="20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2257425" y="816511"/>
            <a:ext cx="4629150" cy="4242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257425" y="5540840"/>
            <a:ext cx="4629150" cy="334782"/>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6770B7-F858-4DE2-BDB3-726A9E6972E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94000" y="6356350"/>
            <a:ext cx="3563938"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499BEF-D560-4A2F-923E-0681F5ED55CC}"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5907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79375" y="1639888"/>
            <a:ext cx="9144000" cy="3462337"/>
          </a:xfrm>
          <a:prstGeom prst="rect">
            <a:avLst/>
          </a:prstGeom>
          <a:solidFill>
            <a:srgbClr val="FFFFFF">
              <a:alpha val="38039"/>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376596"/>
            <a:ext cx="7886700" cy="828362"/>
          </a:xfrm>
        </p:spPr>
        <p:txBody>
          <a:bodyPr anchor="b">
            <a:normAutofit/>
          </a:bodyPr>
          <a:lstStyle>
            <a:lvl1pPr>
              <a:defRPr sz="4400">
                <a:solidFill>
                  <a:srgbClr val="97301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18627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A78D5F-95CA-46D8-8919-0FC8DBB2572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2760663" y="6356350"/>
            <a:ext cx="36226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8D22E8-4BBA-4C73-BAA7-739172AB9F52}"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4700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004479-25CE-48C3-B41D-895C4F7E9CC3}"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68600" y="6356350"/>
            <a:ext cx="360680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226996-38D0-436C-BFAD-FE53A2B00753}"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41872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365125"/>
            <a:ext cx="1971675" cy="4625619"/>
          </a:xfrm>
        </p:spPr>
        <p:txBody>
          <a:bodyPr vert="eaVert">
            <a:normAutofit/>
          </a:bodyPr>
          <a:lstStyle>
            <a:lvl1pPr>
              <a:defRPr sz="40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D8127E-3213-463F-AEAB-E7A18CDAF2D8}"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686050" y="6356350"/>
            <a:ext cx="374332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626121-2F22-48A0-9BDD-ED7C1A14A887}"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6712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353241"/>
            <a:ext cx="7886700" cy="1039723"/>
          </a:xfrm>
        </p:spPr>
        <p:txBody>
          <a:bodyPr anchor="b">
            <a:normAutofit/>
          </a:bodyPr>
          <a:lstStyle>
            <a:lvl1pPr algn="l">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28650" y="1773238"/>
            <a:ext cx="7886700" cy="3362784"/>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48FAE84-0882-4D76-8F23-34E7EB07D82E}"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71875" cy="365125"/>
          </a:xfrm>
        </p:spPr>
        <p:txBody>
          <a:bodyPr/>
          <a:lstStyle>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1F8AEE-BD1D-445D-BEBF-81D248FE0AA5}"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96988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Slide 2">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447514"/>
            <a:ext cx="7886700" cy="132556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3908013"/>
            <a:ext cx="7886700" cy="1139766"/>
          </a:xfrm>
        </p:spPr>
        <p:txBody>
          <a:bodyPr/>
          <a:lstStyle>
            <a:lvl1pPr marL="0" indent="0" algn="ctr">
              <a:buFontTx/>
              <a:buNone/>
              <a:defRPr/>
            </a:lvl1pPr>
            <a:lvl3pPr marL="914400" indent="0">
              <a:buFontTx/>
              <a:buNone/>
              <a:defRPr/>
            </a:lvl3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2238AF-AD5F-4895-96B2-E99059976998}"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2F50DC-5940-4624-B890-6D5F7EAAC344}"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32929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7A7150-121F-4769-9716-16F14FD4BEED}"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063700-0303-4376-AB19-2C681F385A38}"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6260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CD6F4C-108C-4F3D-8E42-E7AE5F01C0BB}" type="datetime1">
              <a:rPr lang="en-ZA" smtClean="0"/>
              <a:t>2019/03/17</a:t>
            </a:fld>
            <a:endParaRPr lang="en-ZA"/>
          </a:p>
        </p:txBody>
      </p:sp>
      <p:sp>
        <p:nvSpPr>
          <p:cNvPr id="8" name="Footer Placeholder 7"/>
          <p:cNvSpPr>
            <a:spLocks noGrp="1"/>
          </p:cNvSpPr>
          <p:nvPr>
            <p:ph type="ftr" sz="quarter" idx="11"/>
          </p:nvPr>
        </p:nvSpPr>
        <p:spPr>
          <a:xfrm>
            <a:off x="2803021" y="6356351"/>
            <a:ext cx="3572142" cy="365125"/>
          </a:xfrm>
        </p:spPr>
        <p:txBody>
          <a:bodyPr/>
          <a:lstStyle/>
          <a:p>
            <a:r>
              <a:rPr lang="pt-BR" dirty="0"/>
              <a:t>Templ ref: PPT-ISO-colour.001   Doc Ref no:</a:t>
            </a:r>
            <a:endParaRPr lang="en-ZA" dirty="0"/>
          </a:p>
        </p:txBody>
      </p:sp>
      <p:sp>
        <p:nvSpPr>
          <p:cNvPr id="9" name="Slide Number Placeholder 8"/>
          <p:cNvSpPr>
            <a:spLocks noGrp="1"/>
          </p:cNvSpPr>
          <p:nvPr>
            <p:ph type="sldNum" sz="quarter" idx="12"/>
          </p:nvPr>
        </p:nvSpPr>
        <p:spPr/>
        <p:txBody>
          <a:bodyPr/>
          <a:lstStyle/>
          <a:p>
            <a:fld id="{10B2D662-4A29-4236-A671-DDB739257EB1}" type="slidenum">
              <a:rPr lang="en-ZA" smtClean="0"/>
              <a:t>‹#›</a:t>
            </a:fld>
            <a:endParaRPr lang="en-ZA"/>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Tree>
    <p:extLst>
      <p:ext uri="{BB962C8B-B14F-4D97-AF65-F5344CB8AC3E}">
        <p14:creationId xmlns:p14="http://schemas.microsoft.com/office/powerpoint/2010/main" val="3204094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Section Header 1">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4093164"/>
            <a:ext cx="7886700" cy="1325563"/>
          </a:xfrm>
        </p:spPr>
        <p:txBody>
          <a:bodyPr>
            <a:normAutofit/>
          </a:bodyPr>
          <a:lstStyle>
            <a:lvl1pPr>
              <a:defRPr sz="4000" b="1"/>
            </a:lvl1pPr>
          </a:lstStyle>
          <a:p>
            <a:r>
              <a:rPr lang="en-US" smtClean="0"/>
              <a:t>Click to edit Master title style</a:t>
            </a:r>
            <a:endParaRPr lang="en-US" dirty="0"/>
          </a:p>
        </p:txBody>
      </p:sp>
      <p:sp>
        <p:nvSpPr>
          <p:cNvPr id="3" name="Content Placeholder 2"/>
          <p:cNvSpPr>
            <a:spLocks noGrp="1"/>
          </p:cNvSpPr>
          <p:nvPr>
            <p:ph idx="1"/>
          </p:nvPr>
        </p:nvSpPr>
        <p:spPr>
          <a:xfrm>
            <a:off x="628650" y="3560358"/>
            <a:ext cx="7886700" cy="396282"/>
          </a:xfrm>
        </p:spPr>
        <p:txBody>
          <a:bodyPr>
            <a:normAutofit/>
          </a:bodyPr>
          <a:lstStyle>
            <a:lvl1pPr marL="0" indent="0">
              <a:buFontTx/>
              <a:buNone/>
              <a:defRPr sz="2000"/>
            </a:lvl1pPr>
          </a:lstStyle>
          <a:p>
            <a:pPr lvl="0"/>
            <a:r>
              <a:rPr lang="en-US" dirty="0"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D2B8AD-5B34-4E38-AF3E-6951BE8CAD8D}"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E46415-8335-4D55-8F98-98C90C15551F}"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74343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4" name="Content Placeholder 3"/>
          <p:cNvSpPr>
            <a:spLocks noGrp="1"/>
          </p:cNvSpPr>
          <p:nvPr>
            <p:ph sz="half" idx="2"/>
          </p:nvPr>
        </p:nvSpPr>
        <p:spPr>
          <a:xfrm>
            <a:off x="629842" y="1829956"/>
            <a:ext cx="3868340" cy="4314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29150" y="1829956"/>
            <a:ext cx="3887391" cy="43144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55345A-577F-47F8-B93D-23FE8DB63A74}"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138939-3B41-46BC-9904-AF76995F402E}"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4498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7C8D68A-1047-49F7-9C16-E05C5E34D969}"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760ECE-BE4F-4B5D-B144-91C6F3C248EC}"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73643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58FFF7-BC38-44BB-9E6F-93DFC7B65A48}"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CEDF033-857D-4FF1-BA42-131897B6D229}"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06256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8BF88A-5AE3-475A-8EC1-6C35922F3EE6}"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2518A2-16FD-4C71-969B-F94CE63071DE}"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32597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8F8C55-E37E-42CB-99B0-C8E1F910C0F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15CDC7-D5F7-4431-BB9E-01E041D62A83}"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77054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457200"/>
            <a:ext cx="2949178" cy="747757"/>
          </a:xfrm>
        </p:spPr>
        <p:txBody>
          <a:bodyPr anchor="b">
            <a:normAutofit/>
          </a:bodyPr>
          <a:lstStyle>
            <a:lvl1pPr>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1333144"/>
            <a:ext cx="2949178" cy="45358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ECA8B1-1E4F-4C5C-8836-7B6B385338D9}"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78125" y="6356350"/>
            <a:ext cx="35623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CB0B05-E075-4F48-B0C9-61C5CE9A5AFF}"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3406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57425" y="5123137"/>
            <a:ext cx="4629150" cy="359310"/>
          </a:xfrm>
        </p:spPr>
        <p:txBody>
          <a:bodyPr anchor="b">
            <a:normAutofit/>
          </a:bodyPr>
          <a:lstStyle>
            <a:lvl1pPr>
              <a:defRPr sz="20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2257425" y="816511"/>
            <a:ext cx="4629150" cy="4242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257425" y="5540840"/>
            <a:ext cx="4629150" cy="334782"/>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6CF63C-B75B-49B9-8E54-0CE4AC117318}"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94000" y="6356350"/>
            <a:ext cx="3563938"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4C2A6F-6F28-4EDA-8CA9-22782BE9A3C4}"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92092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79375" y="1639888"/>
            <a:ext cx="9144000" cy="3462337"/>
          </a:xfrm>
          <a:prstGeom prst="rect">
            <a:avLst/>
          </a:prstGeom>
          <a:solidFill>
            <a:srgbClr val="FFFFFF">
              <a:alpha val="38039"/>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376596"/>
            <a:ext cx="7886700" cy="828362"/>
          </a:xfrm>
        </p:spPr>
        <p:txBody>
          <a:bodyPr anchor="b">
            <a:normAutofit/>
          </a:bodyPr>
          <a:lstStyle>
            <a:lvl1pPr>
              <a:defRPr sz="4400">
                <a:solidFill>
                  <a:srgbClr val="97301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18627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40BE2F-14C5-423D-BF21-C6D9C106E109}"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4"/>
          <p:cNvSpPr>
            <a:spLocks noGrp="1"/>
          </p:cNvSpPr>
          <p:nvPr>
            <p:ph type="ftr" sz="quarter" idx="11"/>
          </p:nvPr>
        </p:nvSpPr>
        <p:spPr>
          <a:xfrm>
            <a:off x="2760663" y="6356350"/>
            <a:ext cx="36226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2DE998-6683-4A31-8DF9-1C62BFA17B30}"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76300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FD37E3-83FF-41AC-8278-7CE99E2253DF}"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68600" y="6356350"/>
            <a:ext cx="360680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5AE02D-886B-4A14-B0B0-0856FBD9E958}"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802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5" name="Date Placeholder 4"/>
          <p:cNvSpPr>
            <a:spLocks noGrp="1"/>
          </p:cNvSpPr>
          <p:nvPr>
            <p:ph type="dt" sz="half" idx="10"/>
          </p:nvPr>
        </p:nvSpPr>
        <p:spPr/>
        <p:txBody>
          <a:bodyPr/>
          <a:lstStyle/>
          <a:p>
            <a:fld id="{A87F56BD-3474-4B9C-8BF3-880F8AEC55F6}" type="datetime1">
              <a:rPr lang="en-ZA" smtClean="0"/>
              <a:t>2019/03/17</a:t>
            </a:fld>
            <a:endParaRPr lang="en-ZA"/>
          </a:p>
        </p:txBody>
      </p:sp>
      <p:sp>
        <p:nvSpPr>
          <p:cNvPr id="6" name="Footer Placeholder 5"/>
          <p:cNvSpPr>
            <a:spLocks noGrp="1"/>
          </p:cNvSpPr>
          <p:nvPr>
            <p:ph type="ftr" sz="quarter" idx="11"/>
          </p:nvPr>
        </p:nvSpPr>
        <p:spPr>
          <a:xfrm>
            <a:off x="2794475" y="6356351"/>
            <a:ext cx="3584100" cy="365125"/>
          </a:xfrm>
        </p:spPr>
        <p:txBody>
          <a:bodyPr/>
          <a:lstStyle/>
          <a:p>
            <a:pPr>
              <a:defRPr/>
            </a:pPr>
            <a:r>
              <a:rPr lang="pt-BR" dirty="0"/>
              <a:t>Templ ref: PPT-ISO-colour.001   Doc Ref no:</a:t>
            </a:r>
            <a:endParaRPr lang="en-US" dirty="0"/>
          </a:p>
        </p:txBody>
      </p:sp>
      <p:sp>
        <p:nvSpPr>
          <p:cNvPr id="7" name="Slide Number Placeholder 6"/>
          <p:cNvSpPr>
            <a:spLocks noGrp="1"/>
          </p:cNvSpPr>
          <p:nvPr>
            <p:ph type="sldNum" sz="quarter" idx="12"/>
          </p:nvPr>
        </p:nvSpPr>
        <p:spPr/>
        <p:txBody>
          <a:bodyPr/>
          <a:lstStyle/>
          <a:p>
            <a:fld id="{10B2D662-4A29-4236-A671-DDB739257EB1}" type="slidenum">
              <a:rPr lang="en-ZA" smtClean="0"/>
              <a:t>‹#›</a:t>
            </a:fld>
            <a:endParaRPr lang="en-ZA"/>
          </a:p>
        </p:txBody>
      </p:sp>
    </p:spTree>
    <p:extLst>
      <p:ext uri="{BB962C8B-B14F-4D97-AF65-F5344CB8AC3E}">
        <p14:creationId xmlns:p14="http://schemas.microsoft.com/office/powerpoint/2010/main" val="31200131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365125"/>
            <a:ext cx="1971675" cy="4625619"/>
          </a:xfrm>
        </p:spPr>
        <p:txBody>
          <a:bodyPr vert="eaVert">
            <a:normAutofit/>
          </a:bodyPr>
          <a:lstStyle>
            <a:lvl1pPr>
              <a:defRPr sz="40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6BC191-6322-41F3-B84B-B62A7DD72A2D}"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686050" y="6356350"/>
            <a:ext cx="374332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C2964D-A11A-4E70-A09F-CBEAB0FDC2CD}"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5249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456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2057400"/>
            <a:ext cx="7772400" cy="3962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noChangeArrowheads="1"/>
          </p:cNvSpPr>
          <p:nvPr>
            <p:ph type="dt" sz="half" idx="10"/>
          </p:nvPr>
        </p:nvSpPr>
        <p:spPr>
          <a:xfrm>
            <a:off x="762000" y="6477000"/>
            <a:ext cx="1905000" cy="3048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5" name="Rectangle 6"/>
          <p:cNvSpPr>
            <a:spLocks noGrp="1" noChangeArrowheads="1"/>
          </p:cNvSpPr>
          <p:nvPr>
            <p:ph type="ftr" sz="quarter" idx="11"/>
          </p:nvPr>
        </p:nvSpPr>
        <p:spPr>
          <a:xfrm>
            <a:off x="682625" y="6096000"/>
            <a:ext cx="3276600" cy="3810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6" name="Rectangle 7"/>
          <p:cNvSpPr>
            <a:spLocks noGrp="1" noChangeArrowheads="1"/>
          </p:cNvSpPr>
          <p:nvPr>
            <p:ph type="sldNum" sz="quarter" idx="12"/>
          </p:nvPr>
        </p:nvSpPr>
        <p:spPr>
          <a:xfrm>
            <a:off x="2878138" y="6477000"/>
            <a:ext cx="1905000" cy="2286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66AB55C-0270-470C-AD5B-19DAFB7AD3B6}" type="slidenum">
              <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3263927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5"/>
          <p:cNvSpPr>
            <a:spLocks noGrp="1" noChangeArrowheads="1"/>
          </p:cNvSpPr>
          <p:nvPr>
            <p:ph type="dt" sz="half" idx="10"/>
          </p:nvPr>
        </p:nvSpPr>
        <p:spPr>
          <a:xfrm>
            <a:off x="762000" y="6477000"/>
            <a:ext cx="1905000" cy="3048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5" name="Rectangle 6"/>
          <p:cNvSpPr>
            <a:spLocks noGrp="1" noChangeArrowheads="1"/>
          </p:cNvSpPr>
          <p:nvPr>
            <p:ph type="ftr" sz="quarter" idx="11"/>
          </p:nvPr>
        </p:nvSpPr>
        <p:spPr>
          <a:xfrm>
            <a:off x="682625" y="6096000"/>
            <a:ext cx="3276600" cy="3810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6" name="Rectangle 7"/>
          <p:cNvSpPr>
            <a:spLocks noGrp="1" noChangeArrowheads="1"/>
          </p:cNvSpPr>
          <p:nvPr>
            <p:ph type="sldNum" sz="quarter" idx="12"/>
          </p:nvPr>
        </p:nvSpPr>
        <p:spPr>
          <a:xfrm>
            <a:off x="2878138" y="6477000"/>
            <a:ext cx="1905000" cy="2286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1B241DD-347F-495E-825C-AAC0D35551E1}" type="slidenum">
              <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37048751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838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2057400"/>
            <a:ext cx="3810000" cy="3962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3962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noChangeArrowheads="1"/>
          </p:cNvSpPr>
          <p:nvPr>
            <p:ph type="dt" sz="half" idx="10"/>
          </p:nvPr>
        </p:nvSpPr>
        <p:spPr>
          <a:xfrm>
            <a:off x="762000" y="6477000"/>
            <a:ext cx="1905000" cy="3048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6" name="Rectangle 6"/>
          <p:cNvSpPr>
            <a:spLocks noGrp="1" noChangeArrowheads="1"/>
          </p:cNvSpPr>
          <p:nvPr>
            <p:ph type="ftr" sz="quarter" idx="11"/>
          </p:nvPr>
        </p:nvSpPr>
        <p:spPr>
          <a:xfrm>
            <a:off x="682625" y="6096000"/>
            <a:ext cx="3276600" cy="3810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7" name="Rectangle 7"/>
          <p:cNvSpPr>
            <a:spLocks noGrp="1" noChangeArrowheads="1"/>
          </p:cNvSpPr>
          <p:nvPr>
            <p:ph type="sldNum" sz="quarter" idx="12"/>
          </p:nvPr>
        </p:nvSpPr>
        <p:spPr>
          <a:xfrm>
            <a:off x="2878138" y="6477000"/>
            <a:ext cx="1905000" cy="2286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6B4FB5C-F11F-4B82-AE43-C178D3D194C8}" type="slidenum">
              <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4573494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noChangeArrowheads="1"/>
          </p:cNvSpPr>
          <p:nvPr>
            <p:ph type="dt" sz="half" idx="10"/>
          </p:nvPr>
        </p:nvSpPr>
        <p:spPr>
          <a:xfrm>
            <a:off x="762000" y="6477000"/>
            <a:ext cx="1905000" cy="3048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8" name="Rectangle 6"/>
          <p:cNvSpPr>
            <a:spLocks noGrp="1" noChangeArrowheads="1"/>
          </p:cNvSpPr>
          <p:nvPr>
            <p:ph type="ftr" sz="quarter" idx="11"/>
          </p:nvPr>
        </p:nvSpPr>
        <p:spPr>
          <a:xfrm>
            <a:off x="682625" y="6096000"/>
            <a:ext cx="3276600" cy="3810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9" name="Rectangle 7"/>
          <p:cNvSpPr>
            <a:spLocks noGrp="1" noChangeArrowheads="1"/>
          </p:cNvSpPr>
          <p:nvPr>
            <p:ph type="sldNum" sz="quarter" idx="12"/>
          </p:nvPr>
        </p:nvSpPr>
        <p:spPr>
          <a:xfrm>
            <a:off x="2878138" y="6477000"/>
            <a:ext cx="1905000" cy="2286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21DD83A-51F6-450D-8F15-20556D133771}" type="slidenum">
              <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10737503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838200"/>
          </a:xfrm>
          <a:prstGeom prst="rect">
            <a:avLst/>
          </a:prstGeom>
        </p:spPr>
        <p:txBody>
          <a:bodyPr/>
          <a:lstStyle/>
          <a:p>
            <a:r>
              <a:rPr lang="en-US"/>
              <a:t>Click to edit Master title style</a:t>
            </a:r>
          </a:p>
        </p:txBody>
      </p:sp>
      <p:sp>
        <p:nvSpPr>
          <p:cNvPr id="3" name="Date Placeholder 5"/>
          <p:cNvSpPr>
            <a:spLocks noGrp="1" noChangeArrowheads="1"/>
          </p:cNvSpPr>
          <p:nvPr>
            <p:ph type="dt" sz="half" idx="10"/>
          </p:nvPr>
        </p:nvSpPr>
        <p:spPr>
          <a:xfrm>
            <a:off x="762000" y="6477000"/>
            <a:ext cx="1905000" cy="3048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4" name="Rectangle 6"/>
          <p:cNvSpPr>
            <a:spLocks noGrp="1" noChangeArrowheads="1"/>
          </p:cNvSpPr>
          <p:nvPr>
            <p:ph type="ftr" sz="quarter" idx="11"/>
          </p:nvPr>
        </p:nvSpPr>
        <p:spPr>
          <a:xfrm>
            <a:off x="682625" y="6096000"/>
            <a:ext cx="3276600" cy="3810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5" name="Rectangle 7"/>
          <p:cNvSpPr>
            <a:spLocks noGrp="1" noChangeArrowheads="1"/>
          </p:cNvSpPr>
          <p:nvPr>
            <p:ph type="sldNum" sz="quarter" idx="12"/>
          </p:nvPr>
        </p:nvSpPr>
        <p:spPr>
          <a:xfrm>
            <a:off x="2878138" y="6477000"/>
            <a:ext cx="1905000" cy="2286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95E17E6-7CCD-4B4D-BC40-4BE79E21773F}" type="slidenum">
              <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22016933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a:lstStyle>
            <a:lvl1pPr eaLnBrk="1" hangingPunct="1">
              <a:defRPr>
                <a:solidFill>
                  <a:srgbClr val="000000"/>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3" name="Footer Placeholder 2"/>
          <p:cNvSpPr>
            <a:spLocks noGrp="1"/>
          </p:cNvSpPr>
          <p:nvPr>
            <p:ph type="ftr" sz="quarter" idx="11"/>
          </p:nvPr>
        </p:nvSpPr>
        <p:spPr>
          <a:xfrm>
            <a:off x="0" y="0"/>
            <a:ext cx="0" cy="0"/>
          </a:xfrm>
        </p:spPr>
        <p:txBody>
          <a:bodyPr/>
          <a:lstStyle>
            <a:lvl1pPr eaLnBrk="1" hangingPunct="1">
              <a:defRPr>
                <a:solidFill>
                  <a:srgbClr val="000000"/>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4" name="Slide Number Placeholder 3"/>
          <p:cNvSpPr>
            <a:spLocks noGrp="1"/>
          </p:cNvSpPr>
          <p:nvPr>
            <p:ph type="sldNum" sz="quarter" idx="12"/>
          </p:nvPr>
        </p:nvSpPr>
        <p:spPr>
          <a:xfrm>
            <a:off x="0" y="0"/>
            <a:ext cx="0" cy="0"/>
          </a:xfrm>
        </p:spPr>
        <p:txBody>
          <a:bodyPr/>
          <a:lstStyle>
            <a:lvl1pPr eaLnBrk="1" hangingPunct="1">
              <a:defRPr>
                <a:solidFill>
                  <a:srgbClr val="000000"/>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D1A5B01-FF9B-470C-A74C-AB3C75C29868}" type="slidenum">
              <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181573811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Aangepaste indeling">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838200"/>
          </a:xfrm>
        </p:spPr>
        <p:txBody>
          <a:bodyPr/>
          <a:lstStyle/>
          <a:p>
            <a:r>
              <a:rPr lang="en-US"/>
              <a:t>Click to edit Master title style</a:t>
            </a:r>
          </a:p>
        </p:txBody>
      </p:sp>
      <p:sp>
        <p:nvSpPr>
          <p:cNvPr id="3" name="Date Placeholder 5"/>
          <p:cNvSpPr>
            <a:spLocks noGrp="1" noChangeArrowheads="1"/>
          </p:cNvSpPr>
          <p:nvPr>
            <p:ph type="dt" sz="half" idx="10"/>
          </p:nvPr>
        </p:nvSpPr>
        <p:spPr>
          <a:xfrm>
            <a:off x="762000" y="6477000"/>
            <a:ext cx="1905000" cy="3048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4" name="Rectangle 6"/>
          <p:cNvSpPr>
            <a:spLocks noGrp="1" noChangeArrowheads="1"/>
          </p:cNvSpPr>
          <p:nvPr>
            <p:ph type="ftr" sz="quarter" idx="11"/>
          </p:nvPr>
        </p:nvSpPr>
        <p:spPr>
          <a:xfrm>
            <a:off x="682625" y="6096000"/>
            <a:ext cx="3276600" cy="3810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5" name="Rectangle 7"/>
          <p:cNvSpPr>
            <a:spLocks noGrp="1" noChangeArrowheads="1"/>
          </p:cNvSpPr>
          <p:nvPr>
            <p:ph type="sldNum" sz="quarter" idx="12"/>
          </p:nvPr>
        </p:nvSpPr>
        <p:spPr>
          <a:xfrm>
            <a:off x="2878138" y="6477000"/>
            <a:ext cx="1905000" cy="2286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079B67D-7D7E-41C4-AD68-EA2E718CCA0D}" type="slidenum">
              <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165996884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a:t>Titelstijl van model bewerken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titelstijl van het model te bewerken</a:t>
            </a:r>
            <a:endParaRPr lang="en-US"/>
          </a:p>
        </p:txBody>
      </p:sp>
      <p:sp>
        <p:nvSpPr>
          <p:cNvPr id="4" name="Date Placeholder 5"/>
          <p:cNvSpPr>
            <a:spLocks noGrp="1" noChangeArrowheads="1"/>
          </p:cNvSpPr>
          <p:nvPr>
            <p:ph type="dt" sz="half" idx="10"/>
          </p:nvPr>
        </p:nvSpPr>
        <p:spPr>
          <a:xfrm>
            <a:off x="762000" y="6477000"/>
            <a:ext cx="1905000" cy="3048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5" name="Rectangle 6"/>
          <p:cNvSpPr>
            <a:spLocks noGrp="1" noChangeArrowheads="1"/>
          </p:cNvSpPr>
          <p:nvPr>
            <p:ph type="ftr" sz="quarter" idx="11"/>
          </p:nvPr>
        </p:nvSpPr>
        <p:spPr>
          <a:xfrm>
            <a:off x="682625" y="6096000"/>
            <a:ext cx="3276600" cy="3810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
        <p:nvSpPr>
          <p:cNvPr id="6" name="Rectangle 7"/>
          <p:cNvSpPr>
            <a:spLocks noGrp="1" noChangeArrowheads="1"/>
          </p:cNvSpPr>
          <p:nvPr>
            <p:ph type="sldNum" sz="quarter" idx="12"/>
          </p:nvPr>
        </p:nvSpPr>
        <p:spPr>
          <a:xfrm>
            <a:off x="2878138" y="6477000"/>
            <a:ext cx="1905000" cy="228600"/>
          </a:xfrm>
          <a:prstGeom prst="rect">
            <a:avLst/>
          </a:prstGeom>
        </p:spPr>
        <p:txBody>
          <a:bodyPr/>
          <a:lstStyle>
            <a:lvl1pPr eaLnBrk="1" hangingPunct="1">
              <a:defRPr>
                <a:solidFill>
                  <a:prstClr val="white"/>
                </a:solidFill>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DC96A6F-A488-4C78-8ED6-6E0F3907A92F}" type="slidenum">
              <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2201963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
        <p:nvSpPr>
          <p:cNvPr id="5" name="Date Placeholder 4"/>
          <p:cNvSpPr>
            <a:spLocks noGrp="1"/>
          </p:cNvSpPr>
          <p:nvPr>
            <p:ph type="dt" sz="half" idx="10"/>
          </p:nvPr>
        </p:nvSpPr>
        <p:spPr/>
        <p:txBody>
          <a:bodyPr/>
          <a:lstStyle/>
          <a:p>
            <a:fld id="{A87F56BD-3474-4B9C-8BF3-880F8AEC55F6}" type="datetime1">
              <a:rPr lang="en-ZA" smtClean="0"/>
              <a:t>2019/03/17</a:t>
            </a:fld>
            <a:endParaRPr lang="en-ZA"/>
          </a:p>
        </p:txBody>
      </p:sp>
      <p:sp>
        <p:nvSpPr>
          <p:cNvPr id="6" name="Footer Placeholder 5"/>
          <p:cNvSpPr>
            <a:spLocks noGrp="1"/>
          </p:cNvSpPr>
          <p:nvPr>
            <p:ph type="ftr" sz="quarter" idx="11"/>
          </p:nvPr>
        </p:nvSpPr>
        <p:spPr>
          <a:xfrm>
            <a:off x="2794475" y="6356351"/>
            <a:ext cx="3584100" cy="365125"/>
          </a:xfrm>
        </p:spPr>
        <p:txBody>
          <a:bodyPr/>
          <a:lstStyle/>
          <a:p>
            <a:pPr>
              <a:defRPr/>
            </a:pPr>
            <a:r>
              <a:rPr lang="pt-BR" dirty="0"/>
              <a:t>Templ ref: PPT-ISO-colour.001   Doc Ref no:</a:t>
            </a:r>
            <a:endParaRPr lang="en-US" dirty="0"/>
          </a:p>
        </p:txBody>
      </p:sp>
      <p:sp>
        <p:nvSpPr>
          <p:cNvPr id="7" name="Slide Number Placeholder 6"/>
          <p:cNvSpPr>
            <a:spLocks noGrp="1"/>
          </p:cNvSpPr>
          <p:nvPr>
            <p:ph type="sldNum" sz="quarter" idx="12"/>
          </p:nvPr>
        </p:nvSpPr>
        <p:spPr/>
        <p:txBody>
          <a:bodyPr/>
          <a:lstStyle/>
          <a:p>
            <a:fld id="{10B2D662-4A29-4236-A671-DDB739257EB1}" type="slidenum">
              <a:rPr lang="en-ZA" smtClean="0"/>
              <a:t>‹#›</a:t>
            </a:fld>
            <a:endParaRPr lang="en-ZA"/>
          </a:p>
        </p:txBody>
      </p:sp>
    </p:spTree>
    <p:extLst>
      <p:ext uri="{BB962C8B-B14F-4D97-AF65-F5344CB8AC3E}">
        <p14:creationId xmlns:p14="http://schemas.microsoft.com/office/powerpoint/2010/main" val="31108485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29797DD-8477-4232-A94D-BB15F250F25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4627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151438"/>
            <a:ext cx="19891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1975949-3FA8-4FE9-881A-3A15B30AF6A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51028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F0267DF-ADF5-489C-9559-D72102F0470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6182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1C4E64E-46A1-416A-9AE8-CCE27A046ED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64968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DC917FE-8AD0-4906-AA39-2A08867285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81698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8E8B8D2-8530-4BAF-AAB5-4089061BF95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2489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675F8A6-AD66-41BF-AE4B-C187D6C02CB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39831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1260578-61B2-43AC-82FA-0EA6ED8F551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93302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95586F2-1F91-4A24-9CFA-A44F232BCBC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26477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Rectangle 7"/>
          <p:cNvSpPr>
            <a:spLocks noChangeArrowheads="1"/>
          </p:cNvSpPr>
          <p:nvPr/>
        </p:nvSpPr>
        <p:spPr bwMode="auto">
          <a:xfrm>
            <a:off x="-4763" y="6789738"/>
            <a:ext cx="9155113" cy="77787"/>
          </a:xfrm>
          <a:prstGeom prst="rect">
            <a:avLst/>
          </a:prstGeom>
          <a:solidFill>
            <a:schemeClr val="accent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o-RO" altLang="en-US" sz="18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endParaRPr>
          </a:p>
        </p:txBody>
      </p:sp>
      <p:sp>
        <p:nvSpPr>
          <p:cNvPr id="5" name="Title 1"/>
          <p:cNvSpPr>
            <a:spLocks noGrp="1"/>
          </p:cNvSpPr>
          <p:nvPr>
            <p:ph type="title"/>
          </p:nvPr>
        </p:nvSpPr>
        <p:spPr>
          <a:xfrm>
            <a:off x="115200" y="158744"/>
            <a:ext cx="7886700" cy="439200"/>
          </a:xfrm>
        </p:spPr>
        <p:txBody>
          <a:bodyPr>
            <a:noAutofit/>
          </a:bodyPr>
          <a:lstStyle>
            <a:lvl1pPr>
              <a:defRPr sz="2600" b="1"/>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113952" y="583128"/>
            <a:ext cx="5046663" cy="583200"/>
          </a:xfrm>
        </p:spPr>
        <p:txBody>
          <a:bodyPr>
            <a:normAutofit/>
          </a:bodyPr>
          <a:lstStyle>
            <a:lvl1pPr marL="0" indent="0">
              <a:buNone/>
              <a:defRPr sz="2000"/>
            </a:lvl1pPr>
          </a:lstStyle>
          <a:p>
            <a:pPr lvl="0"/>
            <a:r>
              <a:rPr lang="en-US" smtClean="0"/>
              <a:t>Click to edit Master text styles</a:t>
            </a:r>
          </a:p>
        </p:txBody>
      </p:sp>
    </p:spTree>
    <p:extLst>
      <p:ext uri="{BB962C8B-B14F-4D97-AF65-F5344CB8AC3E}">
        <p14:creationId xmlns:p14="http://schemas.microsoft.com/office/powerpoint/2010/main" val="114376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9127" y="5279903"/>
            <a:ext cx="1353315" cy="999746"/>
          </a:xfrm>
          <a:prstGeom prst="rect">
            <a:avLst/>
          </a:prstGeom>
        </p:spPr>
      </p:pic>
      <p:sp>
        <p:nvSpPr>
          <p:cNvPr id="2" name="Title 1"/>
          <p:cNvSpPr>
            <a:spLocks noGrp="1"/>
          </p:cNvSpPr>
          <p:nvPr>
            <p:ph type="title" hasCustomPrompt="1"/>
          </p:nvPr>
        </p:nvSpPr>
        <p:spPr/>
        <p:txBody>
          <a:bodyPr>
            <a:normAutofit/>
          </a:bodyPr>
          <a:lstStyle>
            <a:lvl1pPr>
              <a:defRPr sz="3200"/>
            </a:lvl1pPr>
          </a:lstStyle>
          <a:p>
            <a:r>
              <a:rPr lang="en-US" dirty="0"/>
              <a:t>Click to add subtitle</a:t>
            </a:r>
          </a:p>
        </p:txBody>
      </p:sp>
      <p:sp>
        <p:nvSpPr>
          <p:cNvPr id="5" name="Date Placeholder 4"/>
          <p:cNvSpPr>
            <a:spLocks noGrp="1"/>
          </p:cNvSpPr>
          <p:nvPr>
            <p:ph type="dt" sz="half" idx="10"/>
          </p:nvPr>
        </p:nvSpPr>
        <p:spPr/>
        <p:txBody>
          <a:bodyPr/>
          <a:lstStyle/>
          <a:p>
            <a:fld id="{A87F56BD-3474-4B9C-8BF3-880F8AEC55F6}" type="datetime1">
              <a:rPr lang="en-ZA" smtClean="0"/>
              <a:t>2019/03/17</a:t>
            </a:fld>
            <a:endParaRPr lang="en-ZA"/>
          </a:p>
        </p:txBody>
      </p:sp>
      <p:sp>
        <p:nvSpPr>
          <p:cNvPr id="6" name="Footer Placeholder 5"/>
          <p:cNvSpPr>
            <a:spLocks noGrp="1"/>
          </p:cNvSpPr>
          <p:nvPr>
            <p:ph type="ftr" sz="quarter" idx="11"/>
          </p:nvPr>
        </p:nvSpPr>
        <p:spPr>
          <a:xfrm>
            <a:off x="2794475" y="6356351"/>
            <a:ext cx="3584100" cy="365125"/>
          </a:xfrm>
        </p:spPr>
        <p:txBody>
          <a:bodyPr/>
          <a:lstStyle/>
          <a:p>
            <a:pPr>
              <a:defRPr/>
            </a:pPr>
            <a:r>
              <a:rPr lang="pt-BR" dirty="0"/>
              <a:t>Templ ref: PPT-ISO-colour.001   Doc Ref no:</a:t>
            </a:r>
            <a:endParaRPr lang="en-US" dirty="0"/>
          </a:p>
        </p:txBody>
      </p:sp>
      <p:sp>
        <p:nvSpPr>
          <p:cNvPr id="7" name="Slide Number Placeholder 6"/>
          <p:cNvSpPr>
            <a:spLocks noGrp="1"/>
          </p:cNvSpPr>
          <p:nvPr>
            <p:ph type="sldNum" sz="quarter" idx="12"/>
          </p:nvPr>
        </p:nvSpPr>
        <p:spPr/>
        <p:txBody>
          <a:bodyPr/>
          <a:lstStyle/>
          <a:p>
            <a:fld id="{10B2D662-4A29-4236-A671-DDB739257EB1}" type="slidenum">
              <a:rPr lang="en-ZA" smtClean="0"/>
              <a:t>‹#›</a:t>
            </a:fld>
            <a:endParaRPr lang="en-ZA"/>
          </a:p>
        </p:txBody>
      </p:sp>
    </p:spTree>
    <p:extLst>
      <p:ext uri="{BB962C8B-B14F-4D97-AF65-F5344CB8AC3E}">
        <p14:creationId xmlns:p14="http://schemas.microsoft.com/office/powerpoint/2010/main" val="9190439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353241"/>
            <a:ext cx="7886700" cy="1039723"/>
          </a:xfrm>
        </p:spPr>
        <p:txBody>
          <a:bodyPr anchor="b">
            <a:normAutofit/>
          </a:bodyPr>
          <a:lstStyle>
            <a:lvl1pPr algn="l">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28650" y="1773238"/>
            <a:ext cx="7886700" cy="3362784"/>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646BEF-7E76-45DD-8047-048A77C6ED8E}"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71875" cy="365125"/>
          </a:xfrm>
        </p:spPr>
        <p:txBody>
          <a:bodyPr/>
          <a:lstStyle>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2D1E85-C9F7-4814-8C04-97B8AA7B3A74}"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4818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Slide 2">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447514"/>
            <a:ext cx="7886700" cy="1325563"/>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3908013"/>
            <a:ext cx="7886700" cy="1139766"/>
          </a:xfrm>
        </p:spPr>
        <p:txBody>
          <a:bodyPr/>
          <a:lstStyle>
            <a:lvl1pPr marL="0" indent="0" algn="ctr">
              <a:buFontTx/>
              <a:buNone/>
              <a:defRPr/>
            </a:lvl1pPr>
            <a:lvl3pPr marL="914400" indent="0">
              <a:buFontTx/>
              <a:buNone/>
              <a:defRPr/>
            </a:lvl3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0EAC56-D704-4305-8060-4C722CA6AC5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08186D-3A2C-4CDD-9AAA-8F0EBB60B2D7}"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96426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9056B2-0847-47B2-8922-37A7A69EA583}"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52EEE0-D623-4D74-BC14-73125548A7C5}"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6399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Section Header 1">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4093164"/>
            <a:ext cx="7886700" cy="1325563"/>
          </a:xfrm>
        </p:spPr>
        <p:txBody>
          <a:bodyPr>
            <a:normAutofit/>
          </a:bodyPr>
          <a:lstStyle>
            <a:lvl1pPr>
              <a:defRPr sz="4000" b="1"/>
            </a:lvl1pPr>
          </a:lstStyle>
          <a:p>
            <a:r>
              <a:rPr lang="en-US" smtClean="0"/>
              <a:t>Click to edit Master title style</a:t>
            </a:r>
            <a:endParaRPr lang="en-US" dirty="0"/>
          </a:p>
        </p:txBody>
      </p:sp>
      <p:sp>
        <p:nvSpPr>
          <p:cNvPr id="3" name="Content Placeholder 2"/>
          <p:cNvSpPr>
            <a:spLocks noGrp="1"/>
          </p:cNvSpPr>
          <p:nvPr>
            <p:ph idx="1"/>
          </p:nvPr>
        </p:nvSpPr>
        <p:spPr>
          <a:xfrm>
            <a:off x="628650" y="3560358"/>
            <a:ext cx="7886700" cy="396282"/>
          </a:xfrm>
        </p:spPr>
        <p:txBody>
          <a:bodyPr>
            <a:normAutofit/>
          </a:bodyPr>
          <a:lstStyle>
            <a:lvl1pPr marL="0" indent="0">
              <a:buFontTx/>
              <a:buNone/>
              <a:defRPr sz="2000"/>
            </a:lvl1pPr>
          </a:lstStyle>
          <a:p>
            <a:pPr lvl="0"/>
            <a:r>
              <a:rPr lang="en-US" dirty="0" smtClean="0"/>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EE80D1-49E6-473D-A2BC-4D59909BE563}"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Footer Placeholder 4"/>
          <p:cNvSpPr>
            <a:spLocks noGrp="1"/>
          </p:cNvSpPr>
          <p:nvPr>
            <p:ph type="ftr" sz="quarter" idx="11"/>
          </p:nvPr>
        </p:nvSpPr>
        <p:spPr>
          <a:xfrm>
            <a:off x="2778125" y="6356350"/>
            <a:ext cx="35877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9E86968-B5D3-4BC0-A34D-B2AA15605E9A}"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71842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4" name="Content Placeholder 3"/>
          <p:cNvSpPr>
            <a:spLocks noGrp="1"/>
          </p:cNvSpPr>
          <p:nvPr>
            <p:ph sz="half" idx="2"/>
          </p:nvPr>
        </p:nvSpPr>
        <p:spPr>
          <a:xfrm>
            <a:off x="629842" y="1829956"/>
            <a:ext cx="3868340" cy="4314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29150" y="1829956"/>
            <a:ext cx="3887391" cy="43144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78983A-0D36-4527-B933-12BDF4C9C5B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3F6D43-D6A3-4C2F-86F3-E6EA489CDC4A}"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72827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D5BF79-FB1F-4A9D-8C08-ED8FA79EA37F}"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0" name="Footer Placeholder 7"/>
          <p:cNvSpPr>
            <a:spLocks noGrp="1"/>
          </p:cNvSpPr>
          <p:nvPr>
            <p:ph type="ftr" sz="quarter" idx="11"/>
          </p:nvPr>
        </p:nvSpPr>
        <p:spPr>
          <a:xfrm>
            <a:off x="2803525" y="6356350"/>
            <a:ext cx="35718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351701-558B-44E2-A244-E586B8A4F5F1}"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61834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20D95A-A34E-44BF-9959-1444C41CF1BF}"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FF0CC4-DE1F-4BCC-A3B8-DFDB7F819276}"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39952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E76E38-4783-4A3F-B6BF-1D849B7C0244}"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6"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9231DD-C66A-429F-8C25-9FD54D641AE8}"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78842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C86015-DD1D-46A4-88D9-271BAB9CFD62}"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a:xfrm>
            <a:off x="2794000" y="6356350"/>
            <a:ext cx="3584575"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0C330E-16A6-434D-B64A-2DAFB9DC8452}"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50615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8675" y="5280025"/>
            <a:ext cx="1354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457200"/>
            <a:ext cx="2949178" cy="747757"/>
          </a:xfrm>
        </p:spPr>
        <p:txBody>
          <a:bodyPr anchor="b">
            <a:normAutofit/>
          </a:bodyPr>
          <a:lstStyle>
            <a:lvl1pPr>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1333144"/>
            <a:ext cx="2949178" cy="45358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40CB57-34B0-439A-A288-AADB58ED347A}"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5"/>
          <p:cNvSpPr>
            <a:spLocks noGrp="1"/>
          </p:cNvSpPr>
          <p:nvPr>
            <p:ph type="ftr" sz="quarter" idx="11"/>
          </p:nvPr>
        </p:nvSpPr>
        <p:spPr>
          <a:xfrm>
            <a:off x="2778125" y="6356350"/>
            <a:ext cx="3562350" cy="3651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AF74BF-EC31-4E27-ACEA-F0308566BF25}"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9308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6.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5.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4.png"/><Relationship Id="rId5" Type="http://schemas.openxmlformats.org/officeDocument/2006/relationships/slideLayout" Target="../slideLayouts/slideLayout75.xml"/><Relationship Id="rId10" Type="http://schemas.openxmlformats.org/officeDocument/2006/relationships/theme" Target="../theme/theme6.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8.jpe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7.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8.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6276E-61B0-4082-B666-69E4ABB2C526}" type="datetime1">
              <a:rPr lang="en-ZA" smtClean="0"/>
              <a:t>2019/03/17</a:t>
            </a:fld>
            <a:endParaRPr lang="en-Z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t>Templ ref: PPT-ISO-colour.001   Doc Ref no:</a:t>
            </a:r>
            <a:endParaRPr lang="en-Z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2D662-4A29-4236-A671-DDB739257EB1}" type="slidenum">
              <a:rPr lang="en-ZA" smtClean="0"/>
              <a:t>‹#›</a:t>
            </a:fld>
            <a:endParaRPr lang="en-ZA"/>
          </a:p>
        </p:txBody>
      </p:sp>
    </p:spTree>
    <p:extLst>
      <p:ext uri="{BB962C8B-B14F-4D97-AF65-F5344CB8AC3E}">
        <p14:creationId xmlns:p14="http://schemas.microsoft.com/office/powerpoint/2010/main" val="3843803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65" r:id="rId5"/>
    <p:sldLayoutId id="2147483674" r:id="rId6"/>
    <p:sldLayoutId id="2147483664" r:id="rId7"/>
    <p:sldLayoutId id="2147483675" r:id="rId8"/>
    <p:sldLayoutId id="2147483676" r:id="rId9"/>
    <p:sldLayoutId id="2147483668" r:id="rId10"/>
    <p:sldLayoutId id="2147483669" r:id="rId11"/>
    <p:sldLayoutId id="2147483663" r:id="rId12"/>
    <p:sldLayoutId id="2147483670" r:id="rId13"/>
    <p:sldLayoutId id="2147483671"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AB5531-17C1-49F6-9660-6CDFE86B2C72}"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098FA6-E592-4ABB-9430-C0A2336562C8}"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143686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AB5531-17C1-49F6-9660-6CDFE86B2C72}"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098FA6-E592-4ABB-9430-C0A2336562C8}"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66709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AB5531-17C1-49F6-9660-6CDFE86B2C72}"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098FA6-E592-4ABB-9430-C0A2336562C8}"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57463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56D21E-F087-462F-9B3F-DE81AD91CB7D}"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Templ ref: PPT-ISO-colour.001   Doc Ref no:</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1EFB59-26EF-4B30-99E3-021274C8B30C}"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13044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Afbeelding 1" descr="banner1.png"/>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73025" y="-26988"/>
            <a:ext cx="9286875" cy="101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716338" y="6534150"/>
            <a:ext cx="54308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019925" y="5876925"/>
            <a:ext cx="20431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9"/>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952875" y="6083300"/>
            <a:ext cx="27971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06719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rtl="0" fontAlgn="base">
        <a:spcBef>
          <a:spcPct val="0"/>
        </a:spcBef>
        <a:spcAft>
          <a:spcPct val="0"/>
        </a:spcAft>
        <a:defRPr sz="4400">
          <a:solidFill>
            <a:srgbClr val="F2F2F2"/>
          </a:solidFill>
          <a:latin typeface="Calibri"/>
          <a:ea typeface="ＭＳ Ｐゴシック" charset="0"/>
          <a:cs typeface="Calibri"/>
        </a:defRPr>
      </a:lvl1pPr>
      <a:lvl2pPr algn="ctr" rtl="0" fontAlgn="base">
        <a:spcBef>
          <a:spcPct val="0"/>
        </a:spcBef>
        <a:spcAft>
          <a:spcPct val="0"/>
        </a:spcAft>
        <a:defRPr sz="4400">
          <a:solidFill>
            <a:srgbClr val="F2F2F2"/>
          </a:solidFill>
          <a:latin typeface="Calibri" panose="020F0502020204030204" pitchFamily="34" charset="0"/>
          <a:ea typeface="ＭＳ Ｐゴシック" charset="0"/>
          <a:cs typeface="Calibri" panose="020F0502020204030204" pitchFamily="34" charset="0"/>
        </a:defRPr>
      </a:lvl2pPr>
      <a:lvl3pPr algn="ctr" rtl="0" fontAlgn="base">
        <a:spcBef>
          <a:spcPct val="0"/>
        </a:spcBef>
        <a:spcAft>
          <a:spcPct val="0"/>
        </a:spcAft>
        <a:defRPr sz="4400">
          <a:solidFill>
            <a:srgbClr val="F2F2F2"/>
          </a:solidFill>
          <a:latin typeface="Calibri" panose="020F0502020204030204" pitchFamily="34" charset="0"/>
          <a:ea typeface="ＭＳ Ｐゴシック" charset="0"/>
          <a:cs typeface="Calibri" panose="020F0502020204030204" pitchFamily="34" charset="0"/>
        </a:defRPr>
      </a:lvl3pPr>
      <a:lvl4pPr algn="ctr" rtl="0" fontAlgn="base">
        <a:spcBef>
          <a:spcPct val="0"/>
        </a:spcBef>
        <a:spcAft>
          <a:spcPct val="0"/>
        </a:spcAft>
        <a:defRPr sz="4400">
          <a:solidFill>
            <a:srgbClr val="F2F2F2"/>
          </a:solidFill>
          <a:latin typeface="Calibri" panose="020F0502020204030204" pitchFamily="34" charset="0"/>
          <a:ea typeface="ＭＳ Ｐゴシック" charset="0"/>
          <a:cs typeface="Calibri" panose="020F0502020204030204" pitchFamily="34" charset="0"/>
        </a:defRPr>
      </a:lvl4pPr>
      <a:lvl5pPr algn="ctr" rtl="0" fontAlgn="base">
        <a:spcBef>
          <a:spcPct val="0"/>
        </a:spcBef>
        <a:spcAft>
          <a:spcPct val="0"/>
        </a:spcAft>
        <a:defRPr sz="4400">
          <a:solidFill>
            <a:srgbClr val="F2F2F2"/>
          </a:solidFill>
          <a:latin typeface="Calibri" panose="020F0502020204030204" pitchFamily="34" charset="0"/>
          <a:ea typeface="ＭＳ Ｐゴシック" charset="0"/>
          <a:cs typeface="Calibri" panose="020F0502020204030204" pitchFamily="34" charset="0"/>
        </a:defRPr>
      </a:lvl5pPr>
      <a:lvl6pPr marL="4572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6pPr>
      <a:lvl7pPr marL="9144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7pPr>
      <a:lvl8pPr marL="13716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8pPr>
      <a:lvl9pPr marL="18288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9pPr>
    </p:titleStyle>
    <p:bodyStyle>
      <a:lvl1pPr marL="342900" indent="-342900" algn="l" rtl="0" fontAlgn="base">
        <a:spcBef>
          <a:spcPct val="20000"/>
        </a:spcBef>
        <a:spcAft>
          <a:spcPct val="0"/>
        </a:spcAft>
        <a:buChar char="•"/>
        <a:defRPr sz="3200">
          <a:solidFill>
            <a:schemeClr val="tx1"/>
          </a:solidFill>
          <a:latin typeface="Calibri"/>
          <a:ea typeface="ＭＳ Ｐゴシック" charset="0"/>
          <a:cs typeface="Calibri"/>
        </a:defRPr>
      </a:lvl1pPr>
      <a:lvl2pPr marL="742950" indent="-285750" algn="l" rtl="0" fontAlgn="base">
        <a:spcBef>
          <a:spcPct val="20000"/>
        </a:spcBef>
        <a:spcAft>
          <a:spcPct val="0"/>
        </a:spcAft>
        <a:buChar char="–"/>
        <a:defRPr sz="2800">
          <a:solidFill>
            <a:schemeClr val="tx1"/>
          </a:solidFill>
          <a:latin typeface="Calibri"/>
          <a:ea typeface="ＭＳ Ｐゴシック" pitchFamily="34" charset="-128"/>
          <a:cs typeface="Calibri"/>
        </a:defRPr>
      </a:lvl2pPr>
      <a:lvl3pPr marL="1143000" indent="-228600" algn="l" rtl="0" fontAlgn="base">
        <a:spcBef>
          <a:spcPct val="20000"/>
        </a:spcBef>
        <a:spcAft>
          <a:spcPct val="0"/>
        </a:spcAft>
        <a:buChar char="•"/>
        <a:defRPr sz="2400">
          <a:solidFill>
            <a:schemeClr val="tx1"/>
          </a:solidFill>
          <a:latin typeface="Calibri"/>
          <a:ea typeface="ＭＳ Ｐゴシック" pitchFamily="34" charset="-128"/>
          <a:cs typeface="Calibri"/>
        </a:defRPr>
      </a:lvl3pPr>
      <a:lvl4pPr marL="1562100" indent="-228600" algn="l" rtl="0" fontAlgn="base">
        <a:spcBef>
          <a:spcPct val="20000"/>
        </a:spcBef>
        <a:spcAft>
          <a:spcPct val="0"/>
        </a:spcAft>
        <a:buChar char="–"/>
        <a:defRPr sz="2000">
          <a:solidFill>
            <a:schemeClr val="tx1"/>
          </a:solidFill>
          <a:latin typeface="Calibri"/>
          <a:ea typeface="ＭＳ Ｐゴシック" pitchFamily="34" charset="-128"/>
          <a:cs typeface="Calibri"/>
        </a:defRPr>
      </a:lvl4pPr>
      <a:lvl5pPr marL="1981200" indent="-228600" algn="l" rtl="0" fontAlgn="base">
        <a:spcBef>
          <a:spcPct val="20000"/>
        </a:spcBef>
        <a:spcAft>
          <a:spcPct val="0"/>
        </a:spcAft>
        <a:buChar char="»"/>
        <a:defRPr sz="2000">
          <a:solidFill>
            <a:schemeClr val="tx1"/>
          </a:solidFill>
          <a:latin typeface="Calibri"/>
          <a:ea typeface="ＭＳ Ｐゴシック" pitchFamily="34" charset="-128"/>
          <a:cs typeface="Calibri"/>
        </a:defRPr>
      </a:lvl5pPr>
      <a:lvl6pPr marL="2438400" indent="-228600" algn="l" rtl="0" eaLnBrk="1" fontAlgn="base" hangingPunct="1">
        <a:spcBef>
          <a:spcPct val="20000"/>
        </a:spcBef>
        <a:spcAft>
          <a:spcPct val="0"/>
        </a:spcAft>
        <a:buChar char="»"/>
        <a:defRPr sz="2000">
          <a:solidFill>
            <a:schemeClr val="tx1"/>
          </a:solidFill>
          <a:latin typeface="+mn-lt"/>
          <a:ea typeface="+mn-ea"/>
          <a:cs typeface="+mn-cs"/>
        </a:defRPr>
      </a:lvl6pPr>
      <a:lvl7pPr marL="2895600" indent="-228600" algn="l" rtl="0" eaLnBrk="1" fontAlgn="base" hangingPunct="1">
        <a:spcBef>
          <a:spcPct val="20000"/>
        </a:spcBef>
        <a:spcAft>
          <a:spcPct val="0"/>
        </a:spcAft>
        <a:buChar char="»"/>
        <a:defRPr sz="2000">
          <a:solidFill>
            <a:schemeClr val="tx1"/>
          </a:solidFill>
          <a:latin typeface="+mn-lt"/>
          <a:ea typeface="+mn-ea"/>
          <a:cs typeface="+mn-cs"/>
        </a:defRPr>
      </a:lvl7pPr>
      <a:lvl8pPr marL="3352800" indent="-228600" algn="l" rtl="0" eaLnBrk="1" fontAlgn="base" hangingPunct="1">
        <a:spcBef>
          <a:spcPct val="20000"/>
        </a:spcBef>
        <a:spcAft>
          <a:spcPct val="0"/>
        </a:spcAft>
        <a:buChar char="»"/>
        <a:defRPr sz="2000">
          <a:solidFill>
            <a:schemeClr val="tx1"/>
          </a:solidFill>
          <a:latin typeface="+mn-lt"/>
          <a:ea typeface="+mn-ea"/>
          <a:cs typeface="+mn-cs"/>
        </a:defRPr>
      </a:lvl8pPr>
      <a:lvl9pPr marL="38100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smtClean="0">
                <a:solidFill>
                  <a:prstClr val="black">
                    <a:tint val="75000"/>
                  </a:prstClr>
                </a:solidFill>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D57AB0E-A755-485A-89F7-0988BC42449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077" name="Picture 6" descr="wmo2016_powerpoint_standard_v2-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5151438"/>
            <a:ext cx="19891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92437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3E969F-D4AE-473F-B7CE-2EB13328CBC7}" type="datetime1">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2019/03/17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t>Strategy 2019/20 – 2023/24 Board Presentation</a:t>
            </a:r>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82556B-0C19-4532-A597-9499323BBC90}"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126592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4.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6.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561975" y="160338"/>
            <a:ext cx="7886700" cy="777875"/>
          </a:xfrm>
        </p:spPr>
        <p:txBody>
          <a:bodyPr/>
          <a:lstStyle/>
          <a:p>
            <a:pPr algn="ctr" eaLnBrk="1" hangingPunct="1"/>
            <a:r>
              <a:rPr lang="en-ZA" altLang="en-US" sz="2800" b="1" dirty="0" smtClean="0">
                <a:solidFill>
                  <a:srgbClr val="002060"/>
                </a:solidFill>
              </a:rPr>
              <a:t>SOUTH AFRICAN WEATHER SERVICE</a:t>
            </a:r>
          </a:p>
        </p:txBody>
      </p:sp>
      <p:sp>
        <p:nvSpPr>
          <p:cNvPr id="6" name="Slide Number Placeholder 5"/>
          <p:cNvSpPr>
            <a:spLocks noGrp="1"/>
          </p:cNvSpPr>
          <p:nvPr>
            <p:ph type="sldNum" sz="quarter" idx="12"/>
          </p:nvPr>
        </p:nvSpPr>
        <p:spPr/>
        <p:txBody>
          <a:bodyPr/>
          <a:lstStyle/>
          <a:p>
            <a:pPr>
              <a:defRPr/>
            </a:pPr>
            <a:fld id="{40CDE473-63A6-44AA-A4ED-5CC1290D3517}" type="slidenum">
              <a:rPr lang="en-ZA"/>
              <a:pPr>
                <a:defRPr/>
              </a:pPr>
              <a:t>1</a:t>
            </a:fld>
            <a:endParaRPr lang="en-ZA"/>
          </a:p>
        </p:txBody>
      </p:sp>
      <p:sp>
        <p:nvSpPr>
          <p:cNvPr id="18438" name="AutoShape 8" descr="Image result for vision and missio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endParaRPr lang="en-ZA" altLang="en-US" sz="1800"/>
          </a:p>
        </p:txBody>
      </p:sp>
      <p:sp>
        <p:nvSpPr>
          <p:cNvPr id="18439" name="Title 1"/>
          <p:cNvSpPr txBox="1">
            <a:spLocks/>
          </p:cNvSpPr>
          <p:nvPr/>
        </p:nvSpPr>
        <p:spPr bwMode="auto">
          <a:xfrm>
            <a:off x="860528" y="3964235"/>
            <a:ext cx="728959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None/>
            </a:pPr>
            <a:r>
              <a:rPr lang="en-US" altLang="en-US" sz="2400" b="1" dirty="0">
                <a:solidFill>
                  <a:srgbClr val="002060"/>
                </a:solidFill>
              </a:rPr>
              <a:t>South African Weather </a:t>
            </a:r>
            <a:r>
              <a:rPr lang="en-US" altLang="en-US" sz="2400" b="1" dirty="0" smtClean="0">
                <a:solidFill>
                  <a:srgbClr val="002060"/>
                </a:solidFill>
              </a:rPr>
              <a:t>Service:</a:t>
            </a:r>
          </a:p>
          <a:p>
            <a:pPr algn="ctr">
              <a:spcBef>
                <a:spcPct val="0"/>
              </a:spcBef>
              <a:buNone/>
            </a:pPr>
            <a:r>
              <a:rPr lang="en-US" altLang="en-US" sz="2400" b="1" dirty="0" smtClean="0">
                <a:solidFill>
                  <a:srgbClr val="002060"/>
                </a:solidFill>
              </a:rPr>
              <a:t> </a:t>
            </a:r>
            <a:r>
              <a:rPr lang="en-US" altLang="en-US" sz="2400" b="1" dirty="0">
                <a:solidFill>
                  <a:srgbClr val="002060"/>
                </a:solidFill>
              </a:rPr>
              <a:t>Solution for Everyone</a:t>
            </a:r>
            <a:r>
              <a:rPr lang="en-US" altLang="en-US" sz="2400" b="1" dirty="0" smtClean="0">
                <a:solidFill>
                  <a:srgbClr val="002060"/>
                </a:solidFill>
              </a:rPr>
              <a:t>, Everyday</a:t>
            </a:r>
            <a:endParaRPr lang="en-ZA" altLang="en-US" sz="1800" b="1" dirty="0" smtClean="0">
              <a:solidFill>
                <a:srgbClr val="002060"/>
              </a:solidFill>
            </a:endParaRPr>
          </a:p>
          <a:p>
            <a:pPr algn="ctr" eaLnBrk="1" hangingPunct="1">
              <a:spcBef>
                <a:spcPct val="0"/>
              </a:spcBef>
              <a:buFontTx/>
              <a:buNone/>
            </a:pPr>
            <a:endParaRPr lang="en-ZA" altLang="en-US" sz="1800" b="1" dirty="0">
              <a:solidFill>
                <a:srgbClr val="002060"/>
              </a:solidFill>
            </a:endParaRPr>
          </a:p>
          <a:p>
            <a:pPr algn="ctr" eaLnBrk="1" hangingPunct="1">
              <a:spcBef>
                <a:spcPct val="0"/>
              </a:spcBef>
              <a:buFontTx/>
              <a:buNone/>
            </a:pPr>
            <a:r>
              <a:rPr lang="en-ZA" altLang="en-US" sz="1800" b="1" dirty="0" smtClean="0">
                <a:solidFill>
                  <a:srgbClr val="002060"/>
                </a:solidFill>
              </a:rPr>
              <a:t>18 - 19 March 2019</a:t>
            </a:r>
          </a:p>
          <a:p>
            <a:pPr algn="ctr" eaLnBrk="1" hangingPunct="1">
              <a:spcBef>
                <a:spcPct val="0"/>
              </a:spcBef>
              <a:buFontTx/>
              <a:buNone/>
            </a:pPr>
            <a:endParaRPr lang="en-ZA" altLang="en-US" sz="3500" b="1" dirty="0">
              <a:solidFill>
                <a:srgbClr val="002060"/>
              </a:solidFill>
            </a:endParaRPr>
          </a:p>
          <a:p>
            <a:pPr algn="ctr" eaLnBrk="1" hangingPunct="1">
              <a:spcBef>
                <a:spcPct val="0"/>
              </a:spcBef>
              <a:buFontTx/>
              <a:buNone/>
            </a:pPr>
            <a:endParaRPr lang="en-ZA" altLang="en-US" sz="3500" b="1" dirty="0" smtClean="0">
              <a:solidFill>
                <a:srgbClr val="002060"/>
              </a:solidFill>
            </a:endParaRPr>
          </a:p>
          <a:p>
            <a:pPr algn="ctr" eaLnBrk="1" hangingPunct="1">
              <a:spcBef>
                <a:spcPct val="0"/>
              </a:spcBef>
              <a:buFontTx/>
              <a:buNone/>
            </a:pPr>
            <a:r>
              <a:rPr lang="en-ZA" altLang="en-US" sz="1800" b="1" dirty="0" smtClean="0">
                <a:solidFill>
                  <a:srgbClr val="002060"/>
                </a:solidFill>
              </a:rPr>
              <a:t>Deon Terblanche</a:t>
            </a:r>
          </a:p>
          <a:p>
            <a:pPr algn="ctr" eaLnBrk="1" hangingPunct="1">
              <a:spcBef>
                <a:spcPct val="0"/>
              </a:spcBef>
              <a:buFontTx/>
              <a:buNone/>
            </a:pPr>
            <a:r>
              <a:rPr lang="en-ZA" altLang="en-US" sz="1800" b="1" dirty="0" smtClean="0">
                <a:solidFill>
                  <a:srgbClr val="002060"/>
                </a:solidFill>
              </a:rPr>
              <a:t>Special Science Advisor / Acting Executive Infrastructure and Information Systems</a:t>
            </a:r>
            <a:endParaRPr lang="en-ZA" altLang="en-US" sz="1800" b="1" dirty="0">
              <a:solidFill>
                <a:srgbClr val="002060"/>
              </a:solidFill>
            </a:endParaRPr>
          </a:p>
        </p:txBody>
      </p:sp>
    </p:spTree>
    <p:extLst>
      <p:ext uri="{BB962C8B-B14F-4D97-AF65-F5344CB8AC3E}">
        <p14:creationId xmlns:p14="http://schemas.microsoft.com/office/powerpoint/2010/main" val="3928277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8"/>
          <p:cNvSpPr txBox="1">
            <a:spLocks noChangeArrowheads="1"/>
          </p:cNvSpPr>
          <p:nvPr/>
        </p:nvSpPr>
        <p:spPr bwMode="auto">
          <a:xfrm>
            <a:off x="431800" y="71438"/>
            <a:ext cx="5543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F3F3F3"/>
                </a:solidFill>
                <a:effectLst/>
                <a:uLnTx/>
                <a:uFillTx/>
                <a:latin typeface="Calibri" panose="020F0502020204030204" pitchFamily="34" charset="0"/>
                <a:ea typeface="ＭＳ Ｐゴシック" panose="020B0600070205080204" pitchFamily="34" charset="-128"/>
                <a:cs typeface="+mn-cs"/>
              </a:rPr>
              <a:t> </a:t>
            </a:r>
            <a:r>
              <a:rPr kumimoji="0" lang="en-US" altLang="en-US" sz="4400" b="1" i="0" u="none" strike="noStrike" kern="1200" cap="none" spc="0" normalizeH="0" baseline="0" noProof="0" smtClean="0">
                <a:ln>
                  <a:noFill/>
                </a:ln>
                <a:solidFill>
                  <a:srgbClr val="F3F3F3"/>
                </a:solidFill>
                <a:effectLst/>
                <a:uLnTx/>
                <a:uFillTx/>
                <a:latin typeface="Calibri" panose="020F0502020204030204" pitchFamily="34" charset="0"/>
                <a:ea typeface="ＭＳ Ｐゴシック" panose="020B0600070205080204" pitchFamily="34" charset="-128"/>
                <a:cs typeface="+mn-cs"/>
              </a:rPr>
              <a:t>2015: A landmark Year</a:t>
            </a:r>
            <a:endParaRPr kumimoji="0" lang="en-US" altLang="en-US" sz="4400" b="1"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 name="Content Placeholder 2">
            <a:extLst>
              <a:ext uri="{FF2B5EF4-FFF2-40B4-BE49-F238E27FC236}">
                <a16:creationId xmlns:a16="http://schemas.microsoft.com/office/drawing/2014/main" id="{92885B23-5C7B-FE49-91FA-B7549533FA1F}"/>
              </a:ext>
            </a:extLst>
          </p:cNvPr>
          <p:cNvSpPr txBox="1">
            <a:spLocks/>
          </p:cNvSpPr>
          <p:nvPr/>
        </p:nvSpPr>
        <p:spPr>
          <a:xfrm>
            <a:off x="2809875" y="1557338"/>
            <a:ext cx="6153150" cy="3509962"/>
          </a:xfrm>
          <a:prstGeom prst="rect">
            <a:avLst/>
          </a:prstGeom>
          <a:ln>
            <a:noFill/>
          </a:ln>
        </p:spPr>
        <p:txBody>
          <a:bodyPr>
            <a:spAutoFit/>
          </a:bodyPr>
          <a:lstStyle/>
          <a:p>
            <a:pPr marL="196454" marR="0" lvl="0" indent="-196454" algn="l" defTabSz="685800" rtl="0" eaLnBrk="1" fontAlgn="auto" latinLnBrk="0" hangingPunct="1">
              <a:lnSpc>
                <a:spcPct val="100000"/>
              </a:lnSpc>
              <a:spcBef>
                <a:spcPts val="1350"/>
              </a:spcBef>
              <a:spcAft>
                <a:spcPts val="1350"/>
              </a:spcAft>
              <a:buClrTx/>
              <a:buSzTx/>
              <a:buFont typeface="Arial" panose="020B0604020202020204" pitchFamily="34" charset="0"/>
              <a:buChar char="•"/>
              <a:tabLst/>
              <a:defRPr/>
            </a:pPr>
            <a:r>
              <a:rPr kumimoji="0" lang="en-GB" sz="1950" b="0" i="0" u="none" strike="noStrike" kern="0" cap="none" spc="0" normalizeH="0" baseline="0" noProof="0" dirty="0">
                <a:ln>
                  <a:noFill/>
                </a:ln>
                <a:solidFill>
                  <a:srgbClr val="000000"/>
                </a:solidFill>
                <a:effectLst/>
                <a:uLnTx/>
                <a:uFillTx/>
                <a:latin typeface="Arial"/>
                <a:ea typeface="Calibri"/>
                <a:cs typeface="Times New Roman"/>
              </a:rPr>
              <a:t>Over 190 countries signed up to reduce emissions, with the target to stay within a 2ºC world. </a:t>
            </a:r>
          </a:p>
          <a:p>
            <a:pPr marL="196454" marR="0" lvl="0" indent="-196454" algn="l" defTabSz="685800" rtl="0" eaLnBrk="1" fontAlgn="auto" latinLnBrk="0" hangingPunct="1">
              <a:lnSpc>
                <a:spcPct val="100000"/>
              </a:lnSpc>
              <a:spcBef>
                <a:spcPts val="1350"/>
              </a:spcBef>
              <a:spcAft>
                <a:spcPts val="1350"/>
              </a:spcAft>
              <a:buClrTx/>
              <a:buSzTx/>
              <a:buFont typeface="Arial" panose="020B0604020202020204" pitchFamily="34" charset="0"/>
              <a:buChar char="•"/>
              <a:tabLst/>
              <a:defRPr/>
            </a:pPr>
            <a:r>
              <a:rPr kumimoji="0" lang="en-GB" sz="1950" b="0" i="0" u="none" strike="noStrike" kern="1200" cap="none" spc="0" normalizeH="0" baseline="0" noProof="0" dirty="0">
                <a:ln>
                  <a:noFill/>
                </a:ln>
                <a:solidFill>
                  <a:srgbClr val="000000"/>
                </a:solidFill>
                <a:effectLst/>
                <a:uLnTx/>
                <a:uFillTx/>
                <a:latin typeface="Arial"/>
                <a:ea typeface="ＭＳ Ｐゴシック" charset="0"/>
                <a:cs typeface="+mn-cs"/>
              </a:rPr>
              <a:t>15-year agreement for the substantial reduction of disaster risk and losses in lives, livelihoods and health. </a:t>
            </a:r>
          </a:p>
          <a:p>
            <a:pPr marL="196454" marR="0" lvl="0" indent="-196454" algn="l" defTabSz="685800" rtl="0" eaLnBrk="1" fontAlgn="auto" latinLnBrk="0" hangingPunct="1">
              <a:lnSpc>
                <a:spcPct val="100000"/>
              </a:lnSpc>
              <a:spcBef>
                <a:spcPts val="1350"/>
              </a:spcBef>
              <a:spcAft>
                <a:spcPts val="1350"/>
              </a:spcAft>
              <a:buClrTx/>
              <a:buSzTx/>
              <a:buFont typeface="Arial" panose="020B0604020202020204" pitchFamily="34" charset="0"/>
              <a:buChar char="•"/>
              <a:tabLst/>
              <a:defRPr/>
            </a:pPr>
            <a:r>
              <a:rPr kumimoji="0" lang="en-GB" sz="1950" b="0" i="0" u="none" strike="noStrike" kern="1200" cap="none" spc="0" normalizeH="0" baseline="0" noProof="0" dirty="0">
                <a:ln>
                  <a:noFill/>
                </a:ln>
                <a:solidFill>
                  <a:srgbClr val="000000"/>
                </a:solidFill>
                <a:effectLst/>
                <a:uLnTx/>
                <a:uFillTx/>
                <a:latin typeface="Arial"/>
                <a:ea typeface="ＭＳ Ｐゴシック" charset="0"/>
                <a:cs typeface="+mn-cs"/>
              </a:rPr>
              <a:t>2030 agenda with 17 goals to end poverty and hunger, improve health and education, making cities more sustainable, combating climate change, and protecting oceans and forests.</a:t>
            </a:r>
          </a:p>
        </p:txBody>
      </p:sp>
      <p:grpSp>
        <p:nvGrpSpPr>
          <p:cNvPr id="37892" name="Group 3"/>
          <p:cNvGrpSpPr>
            <a:grpSpLocks/>
          </p:cNvGrpSpPr>
          <p:nvPr/>
        </p:nvGrpSpPr>
        <p:grpSpPr bwMode="auto">
          <a:xfrm>
            <a:off x="233363" y="1157288"/>
            <a:ext cx="2424112" cy="4576762"/>
            <a:chOff x="540397" y="476672"/>
            <a:chExt cx="2676525" cy="4989942"/>
          </a:xfrm>
        </p:grpSpPr>
        <p:pic>
          <p:nvPicPr>
            <p:cNvPr id="5" name="Picture 8" descr="http://www.cop21.gouv.fr/wp-content/uploads/2016/06/logo-cop21-2.jpg">
              <a:extLst>
                <a:ext uri="{FF2B5EF4-FFF2-40B4-BE49-F238E27FC236}">
                  <a16:creationId xmlns:a16="http://schemas.microsoft.com/office/drawing/2014/main" id="{113455C6-5A3E-BB48-9911-34E72060ABBF}"/>
                </a:ext>
              </a:extLst>
            </p:cNvPr>
            <p:cNvPicPr>
              <a:picLocks noChangeAspect="1" noChangeArrowheads="1"/>
            </p:cNvPicPr>
            <p:nvPr/>
          </p:nvPicPr>
          <p:blipFill>
            <a:blip r:embed="rId2"/>
            <a:srcRect/>
            <a:stretch>
              <a:fillRect/>
            </a:stretch>
          </p:blipFill>
          <p:spPr bwMode="auto">
            <a:xfrm>
              <a:off x="540397" y="476672"/>
              <a:ext cx="2676525" cy="1485040"/>
            </a:xfrm>
            <a:prstGeom prst="rect">
              <a:avLst/>
            </a:prstGeom>
            <a:noFill/>
            <a:ln>
              <a:solidFill>
                <a:schemeClr val="accent5"/>
              </a:solidFill>
            </a:ln>
          </p:spPr>
        </p:pic>
        <p:pic>
          <p:nvPicPr>
            <p:cNvPr id="6" name="Picture 12" descr="http://www.globalopportunitynetwork.org/wp-content/uploads/2015/09/Story-2-SDGs.jpg">
              <a:extLst>
                <a:ext uri="{FF2B5EF4-FFF2-40B4-BE49-F238E27FC236}">
                  <a16:creationId xmlns:a16="http://schemas.microsoft.com/office/drawing/2014/main" id="{C41F7102-EAA8-2B48-AD2A-C6A1C2851E52}"/>
                </a:ext>
              </a:extLst>
            </p:cNvPr>
            <p:cNvPicPr>
              <a:picLocks noChangeAspect="1" noChangeArrowheads="1"/>
            </p:cNvPicPr>
            <p:nvPr/>
          </p:nvPicPr>
          <p:blipFill>
            <a:blip r:embed="rId3"/>
            <a:srcRect/>
            <a:stretch>
              <a:fillRect/>
            </a:stretch>
          </p:blipFill>
          <p:spPr bwMode="auto">
            <a:xfrm>
              <a:off x="540397" y="3573101"/>
              <a:ext cx="2676525" cy="1893513"/>
            </a:xfrm>
            <a:prstGeom prst="rect">
              <a:avLst/>
            </a:prstGeom>
            <a:noFill/>
            <a:ln>
              <a:solidFill>
                <a:schemeClr val="accent5"/>
              </a:solidFill>
            </a:ln>
          </p:spPr>
        </p:pic>
        <p:pic>
          <p:nvPicPr>
            <p:cNvPr id="7" name="Picture 10" descr="http://www.unepfi.org/psi/wp-content/uploads/2015/05/disasterreduction.jpg">
              <a:extLst>
                <a:ext uri="{FF2B5EF4-FFF2-40B4-BE49-F238E27FC236}">
                  <a16:creationId xmlns:a16="http://schemas.microsoft.com/office/drawing/2014/main" id="{C880B6AC-F63B-5048-A4C7-3CB9786C27F9}"/>
                </a:ext>
              </a:extLst>
            </p:cNvPr>
            <p:cNvPicPr>
              <a:picLocks noChangeAspect="1" noChangeArrowheads="1"/>
            </p:cNvPicPr>
            <p:nvPr/>
          </p:nvPicPr>
          <p:blipFill>
            <a:blip r:embed="rId4"/>
            <a:srcRect/>
            <a:stretch>
              <a:fillRect/>
            </a:stretch>
          </p:blipFill>
          <p:spPr bwMode="auto">
            <a:xfrm>
              <a:off x="540397" y="2133062"/>
              <a:ext cx="2676525" cy="1358691"/>
            </a:xfrm>
            <a:prstGeom prst="rect">
              <a:avLst/>
            </a:prstGeom>
            <a:noFill/>
            <a:ln>
              <a:solidFill>
                <a:schemeClr val="accent5"/>
              </a:solidFill>
            </a:ln>
          </p:spPr>
        </p:pic>
      </p:grpSp>
      <p:sp>
        <p:nvSpPr>
          <p:cNvPr id="8" name="TextBox 7">
            <a:extLst>
              <a:ext uri="{FF2B5EF4-FFF2-40B4-BE49-F238E27FC236}">
                <a16:creationId xmlns:a16="http://schemas.microsoft.com/office/drawing/2014/main" id="{41338D25-AFDE-234B-8542-AD0C8D15227E}"/>
              </a:ext>
            </a:extLst>
          </p:cNvPr>
          <p:cNvSpPr txBox="1"/>
          <p:nvPr/>
        </p:nvSpPr>
        <p:spPr>
          <a:xfrm>
            <a:off x="2724150" y="5084763"/>
            <a:ext cx="6238875" cy="917575"/>
          </a:xfrm>
          <a:prstGeom prst="rect">
            <a:avLst/>
          </a:prstGeom>
          <a:noFill/>
        </p:spPr>
        <p:txBody>
          <a:bodyPr>
            <a:spAutoFit/>
          </a:bodyP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GB" sz="2100" b="1" i="0" u="none" strike="noStrike" kern="0" cap="none" spc="0" normalizeH="0" baseline="0" noProof="0" dirty="0">
                <a:ln>
                  <a:noFill/>
                </a:ln>
                <a:solidFill>
                  <a:srgbClr val="000000"/>
                </a:solidFill>
                <a:effectLst/>
                <a:uLnTx/>
                <a:uFillTx/>
                <a:latin typeface="Arial"/>
                <a:ea typeface="ＭＳ Ｐゴシック" charset="0"/>
                <a:cs typeface="ＭＳ Ｐゴシック" charset="0"/>
              </a:rPr>
              <a:t>Understanding and Quantifying Weather and Climate Risk are at the Core of these Actions</a:t>
            </a:r>
          </a:p>
          <a:p>
            <a:pPr marL="0" marR="0" lvl="0" indent="0" algn="ctr" defTabSz="685800" rtl="0" eaLnBrk="1" fontAlgn="auto" latinLnBrk="0" hangingPunct="1">
              <a:lnSpc>
                <a:spcPct val="85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254159783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Picture 5"/>
          <p:cNvPicPr>
            <a:picLocks noChangeAspect="1"/>
          </p:cNvPicPr>
          <p:nvPr/>
        </p:nvPicPr>
        <p:blipFill>
          <a:blip r:embed="rId2"/>
          <a:stretch>
            <a:fillRect/>
          </a:stretch>
        </p:blipFill>
        <p:spPr>
          <a:xfrm>
            <a:off x="461818" y="1072544"/>
            <a:ext cx="6831446" cy="4761518"/>
          </a:xfrm>
          <a:prstGeom prst="rect">
            <a:avLst/>
          </a:prstGeom>
        </p:spPr>
      </p:pic>
      <p:sp>
        <p:nvSpPr>
          <p:cNvPr id="7" name="Title 1"/>
          <p:cNvSpPr txBox="1">
            <a:spLocks/>
          </p:cNvSpPr>
          <p:nvPr/>
        </p:nvSpPr>
        <p:spPr bwMode="auto">
          <a:xfrm>
            <a:off x="628650" y="227013"/>
            <a:ext cx="7886700"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ZA" altLang="en-US" sz="2400" b="1" dirty="0" smtClean="0">
                <a:solidFill>
                  <a:srgbClr val="0070C0"/>
                </a:solidFill>
              </a:rPr>
              <a:t>Growth in Knowledge</a:t>
            </a:r>
            <a:endParaRPr kumimoji="0" lang="en-ZA" altLang="en-US" sz="2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2944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Title 1"/>
          <p:cNvSpPr txBox="1">
            <a:spLocks/>
          </p:cNvSpPr>
          <p:nvPr/>
        </p:nvSpPr>
        <p:spPr bwMode="auto">
          <a:xfrm>
            <a:off x="628650" y="227013"/>
            <a:ext cx="7886700"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ZA" altLang="en-US" sz="2400" b="1" dirty="0" smtClean="0">
                <a:solidFill>
                  <a:srgbClr val="0070C0"/>
                </a:solidFill>
              </a:rPr>
              <a:t>Growth in Technology</a:t>
            </a:r>
            <a:endParaRPr kumimoji="0" lang="en-ZA" altLang="en-US" sz="2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2"/>
          <a:stretch>
            <a:fillRect/>
          </a:stretch>
        </p:blipFill>
        <p:spPr>
          <a:xfrm>
            <a:off x="527049" y="1375061"/>
            <a:ext cx="6615217" cy="4796032"/>
          </a:xfrm>
          <a:prstGeom prst="rect">
            <a:avLst/>
          </a:prstGeom>
        </p:spPr>
      </p:pic>
    </p:spTree>
    <p:extLst>
      <p:ext uri="{BB962C8B-B14F-4D97-AF65-F5344CB8AC3E}">
        <p14:creationId xmlns:p14="http://schemas.microsoft.com/office/powerpoint/2010/main" val="476398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Picture 5"/>
          <p:cNvPicPr>
            <a:picLocks noChangeAspect="1"/>
          </p:cNvPicPr>
          <p:nvPr/>
        </p:nvPicPr>
        <p:blipFill>
          <a:blip r:embed="rId2"/>
          <a:stretch>
            <a:fillRect/>
          </a:stretch>
        </p:blipFill>
        <p:spPr>
          <a:xfrm>
            <a:off x="249383" y="1681018"/>
            <a:ext cx="5811701" cy="4224246"/>
          </a:xfrm>
          <a:prstGeom prst="rect">
            <a:avLst/>
          </a:prstGeom>
        </p:spPr>
      </p:pic>
      <p:sp>
        <p:nvSpPr>
          <p:cNvPr id="7" name="Title 1"/>
          <p:cNvSpPr txBox="1">
            <a:spLocks/>
          </p:cNvSpPr>
          <p:nvPr/>
        </p:nvSpPr>
        <p:spPr bwMode="auto">
          <a:xfrm>
            <a:off x="628650" y="227013"/>
            <a:ext cx="7886700"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ZA" altLang="en-US" sz="2400" b="1" dirty="0" smtClean="0">
                <a:solidFill>
                  <a:srgbClr val="0070C0"/>
                </a:solidFill>
              </a:rPr>
              <a:t>Correct Situational Interpretation</a:t>
            </a:r>
            <a:endParaRPr kumimoji="0" lang="en-ZA" altLang="en-US" sz="2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endParaRPr>
          </a:p>
        </p:txBody>
      </p:sp>
      <p:sp>
        <p:nvSpPr>
          <p:cNvPr id="8" name="TextBox 7"/>
          <p:cNvSpPr txBox="1"/>
          <p:nvPr/>
        </p:nvSpPr>
        <p:spPr>
          <a:xfrm>
            <a:off x="6061085" y="1681018"/>
            <a:ext cx="2870480" cy="3139321"/>
          </a:xfrm>
          <a:prstGeom prst="rect">
            <a:avLst/>
          </a:prstGeom>
          <a:noFill/>
        </p:spPr>
        <p:txBody>
          <a:bodyPr wrap="square" rtlCol="0">
            <a:spAutoFit/>
          </a:bodyPr>
          <a:lstStyle/>
          <a:p>
            <a:r>
              <a:rPr lang="en-ZA" dirty="0" smtClean="0"/>
              <a:t>Were to improve armour to WWII bombers?</a:t>
            </a:r>
          </a:p>
          <a:p>
            <a:endParaRPr lang="en-ZA" dirty="0"/>
          </a:p>
          <a:p>
            <a:r>
              <a:rPr lang="en-ZA" dirty="0" smtClean="0"/>
              <a:t>Analysing damage on returning aircraft suggested the areas with damage</a:t>
            </a:r>
          </a:p>
          <a:p>
            <a:r>
              <a:rPr lang="en-ZA" dirty="0" smtClean="0"/>
              <a:t> </a:t>
            </a:r>
          </a:p>
          <a:p>
            <a:r>
              <a:rPr lang="en-ZA" dirty="0" smtClean="0"/>
              <a:t>Abraham Wald suggested the nose, engines and rear central fuselage</a:t>
            </a:r>
            <a:endParaRPr lang="en-ZA" dirty="0"/>
          </a:p>
        </p:txBody>
      </p:sp>
    </p:spTree>
    <p:extLst>
      <p:ext uri="{BB962C8B-B14F-4D97-AF65-F5344CB8AC3E}">
        <p14:creationId xmlns:p14="http://schemas.microsoft.com/office/powerpoint/2010/main" val="790499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28650" y="2447925"/>
            <a:ext cx="7886700" cy="1325563"/>
          </a:xfrm>
        </p:spPr>
        <p:txBody>
          <a:bodyPr/>
          <a:lstStyle/>
          <a:p>
            <a:endParaRPr lang="en-ZA" altLang="en-US" smtClean="0"/>
          </a:p>
        </p:txBody>
      </p:sp>
      <p:sp>
        <p:nvSpPr>
          <p:cNvPr id="22531" name="Content Placeholder 2"/>
          <p:cNvSpPr>
            <a:spLocks noGrp="1"/>
          </p:cNvSpPr>
          <p:nvPr>
            <p:ph idx="1"/>
          </p:nvPr>
        </p:nvSpPr>
        <p:spPr>
          <a:xfrm>
            <a:off x="628650" y="3908425"/>
            <a:ext cx="7886700" cy="1139825"/>
          </a:xfrm>
        </p:spPr>
        <p:txBody>
          <a:bodyPr/>
          <a:lstStyle/>
          <a:p>
            <a:endParaRPr lang="en-ZA" altLang="en-US" smtClean="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Strategy 2019/20 – 2023/24 Board Presentation</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179E6-1033-4E3F-8C1E-57C363A32A2A}"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22534" name="Object 5"/>
          <p:cNvGraphicFramePr>
            <a:graphicFrameLocks noChangeAspect="1"/>
          </p:cNvGraphicFramePr>
          <p:nvPr/>
        </p:nvGraphicFramePr>
        <p:xfrm>
          <a:off x="68263" y="74613"/>
          <a:ext cx="9045575" cy="6783387"/>
        </p:xfrm>
        <a:graphic>
          <a:graphicData uri="http://schemas.openxmlformats.org/presentationml/2006/ole">
            <mc:AlternateContent xmlns:mc="http://schemas.openxmlformats.org/markup-compatibility/2006">
              <mc:Choice xmlns:v="urn:schemas-microsoft-com:vml" Requires="v">
                <p:oleObj spid="_x0000_s1060" name="Acrobat Document" r:id="rId3" imgW="4571803" imgH="3429000" progId="AcroExch.Document.11">
                  <p:embed/>
                </p:oleObj>
              </mc:Choice>
              <mc:Fallback>
                <p:oleObj name="Acrobat Document" r:id="rId3" imgW="4571803" imgH="3429000" progId="AcroExch.Document.11">
                  <p:embed/>
                  <p:pic>
                    <p:nvPicPr>
                      <p:cNvPr id="22534"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3" y="74613"/>
                        <a:ext cx="9045575"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75654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International Research Programme Response</a:t>
            </a:r>
            <a:endParaRPr lang="en-ZA" dirty="0"/>
          </a:p>
        </p:txBody>
      </p:sp>
      <p:sp>
        <p:nvSpPr>
          <p:cNvPr id="3" name="Content Placeholder 2"/>
          <p:cNvSpPr>
            <a:spLocks noGrp="1"/>
          </p:cNvSpPr>
          <p:nvPr>
            <p:ph idx="1"/>
          </p:nvPr>
        </p:nvSpPr>
        <p:spPr/>
        <p:txBody>
          <a:bodyPr/>
          <a:lstStyle/>
          <a:p>
            <a:endParaRPr lang="en-ZA"/>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F50DC-5940-4624-B890-6D5F7EAAC344}"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04368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10_0304 Water Cycle_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E35A75AC-9659-C04A-B57A-2E9764689E45}"/>
              </a:ext>
            </a:extLst>
          </p:cNvPr>
          <p:cNvSpPr txBox="1">
            <a:spLocks/>
          </p:cNvSpPr>
          <p:nvPr/>
        </p:nvSpPr>
        <p:spPr bwMode="auto">
          <a:xfrm>
            <a:off x="361950" y="188913"/>
            <a:ext cx="8420100" cy="838200"/>
          </a:xfrm>
          <a:prstGeom prst="rect">
            <a:avLst/>
          </a:prstGeom>
          <a:noFill/>
          <a:ln>
            <a:noFill/>
          </a:ln>
          <a:extLst>
            <a:ext uri="{909E8E84-426E-40dd-AFC4-6F175D3DCCD1}"/>
            <a:ext uri="{91240B29-F687-4f45-9708-019B960494DF}"/>
          </a:extLst>
        </p:spPr>
        <p:txBody>
          <a:bodyPr anchor="ctr"/>
          <a:lstStyle>
            <a:lvl1pPr algn="ctr" rtl="0" eaLnBrk="1" fontAlgn="base" hangingPunct="1">
              <a:spcBef>
                <a:spcPct val="0"/>
              </a:spcBef>
              <a:spcAft>
                <a:spcPct val="0"/>
              </a:spcAft>
              <a:defRPr sz="4400">
                <a:solidFill>
                  <a:schemeClr val="bg1">
                    <a:lumMod val="95000"/>
                  </a:schemeClr>
                </a:solidFill>
                <a:latin typeface="Calibri"/>
                <a:ea typeface="ＭＳ Ｐゴシック" charset="0"/>
                <a:cs typeface="Calibri"/>
              </a:defRPr>
            </a:lvl1pPr>
            <a:lvl2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6pPr>
            <a:lvl7pPr marL="9144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7pPr>
            <a:lvl8pPr marL="13716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8pPr>
            <a:lvl9pPr marL="18288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Helvetica" pitchFamily="2" charset="0"/>
                <a:ea typeface="ＭＳ Ｐゴシック" charset="0"/>
                <a:cs typeface="Calibri"/>
              </a:rPr>
              <a:t>Taking a holistic view of the Earth System</a:t>
            </a:r>
          </a:p>
        </p:txBody>
      </p:sp>
    </p:spTree>
    <p:extLst>
      <p:ext uri="{BB962C8B-B14F-4D97-AF65-F5344CB8AC3E}">
        <p14:creationId xmlns:p14="http://schemas.microsoft.com/office/powerpoint/2010/main" val="2724201577"/>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a:extLst>
              <a:ext uri="{FF2B5EF4-FFF2-40B4-BE49-F238E27FC236}">
                <a16:creationId xmlns:a16="http://schemas.microsoft.com/office/drawing/2014/main" id="{4A51B251-490E-BF47-B960-C9D532538DBD}"/>
              </a:ext>
            </a:extLst>
          </p:cNvPr>
          <p:cNvSpPr txBox="1">
            <a:spLocks/>
          </p:cNvSpPr>
          <p:nvPr/>
        </p:nvSpPr>
        <p:spPr bwMode="auto">
          <a:xfrm>
            <a:off x="615950" y="44450"/>
            <a:ext cx="7772400" cy="838200"/>
          </a:xfrm>
          <a:prstGeom prst="rect">
            <a:avLst/>
          </a:prstGeom>
          <a:noFill/>
          <a:ln>
            <a:noFill/>
          </a:ln>
          <a:extLst>
            <a:ext uri="{909E8E84-426E-40dd-AFC4-6F175D3DCCD1}"/>
            <a:ext uri="{91240B29-F687-4f45-9708-019B960494DF}"/>
          </a:extLst>
        </p:spPr>
        <p:txBody>
          <a:bodyPr anchor="ctr"/>
          <a:lstStyle>
            <a:lvl1pPr algn="ctr" rtl="0" eaLnBrk="1" fontAlgn="base" hangingPunct="1">
              <a:spcBef>
                <a:spcPct val="0"/>
              </a:spcBef>
              <a:spcAft>
                <a:spcPct val="0"/>
              </a:spcAft>
              <a:defRPr sz="4400">
                <a:solidFill>
                  <a:schemeClr val="bg1">
                    <a:lumMod val="95000"/>
                  </a:schemeClr>
                </a:solidFill>
                <a:latin typeface="Calibri"/>
                <a:ea typeface="ＭＳ Ｐゴシック" charset="0"/>
                <a:cs typeface="Calibri"/>
              </a:defRPr>
            </a:lvl1pPr>
            <a:lvl2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6pPr>
            <a:lvl7pPr marL="9144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7pPr>
            <a:lvl8pPr marL="13716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8pPr>
            <a:lvl9pPr marL="18288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Helvetica" pitchFamily="2" charset="0"/>
                <a:ea typeface="ＭＳ Ｐゴシック" charset="0"/>
                <a:cs typeface="Calibri"/>
              </a:rPr>
              <a:t>WCRP Strategic Plan</a:t>
            </a:r>
          </a:p>
        </p:txBody>
      </p:sp>
      <p:sp>
        <p:nvSpPr>
          <p:cNvPr id="41987" name="Title 5"/>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smtClean="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4198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138" y="765175"/>
            <a:ext cx="9861551"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0967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bwMode="auto">
          <a:xfrm>
            <a:off x="1817688" y="1039813"/>
            <a:ext cx="5114925" cy="517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smtClean="0">
                <a:solidFill>
                  <a:srgbClr val="009B90"/>
                </a:solidFill>
                <a:latin typeface="Helvetica" panose="020B0604020202020204" pitchFamily="34" charset="0"/>
                <a:ea typeface="ＭＳ Ｐゴシック" panose="020B0600070205080204" pitchFamily="34" charset="-128"/>
                <a:cs typeface="Calibri" panose="020F0502020204030204" pitchFamily="34" charset="0"/>
              </a:rPr>
              <a:t>Objective 1</a:t>
            </a:r>
          </a:p>
        </p:txBody>
      </p:sp>
      <p:sp>
        <p:nvSpPr>
          <p:cNvPr id="25" name="Title 3">
            <a:extLst>
              <a:ext uri="{FF2B5EF4-FFF2-40B4-BE49-F238E27FC236}">
                <a16:creationId xmlns:a16="http://schemas.microsoft.com/office/drawing/2014/main" id="{4A51B251-490E-BF47-B960-C9D532538DBD}"/>
              </a:ext>
            </a:extLst>
          </p:cNvPr>
          <p:cNvSpPr txBox="1">
            <a:spLocks/>
          </p:cNvSpPr>
          <p:nvPr/>
        </p:nvSpPr>
        <p:spPr bwMode="auto">
          <a:xfrm>
            <a:off x="615950" y="69850"/>
            <a:ext cx="7772400" cy="838200"/>
          </a:xfrm>
          <a:prstGeom prst="rect">
            <a:avLst/>
          </a:prstGeom>
          <a:noFill/>
          <a:ln>
            <a:noFill/>
          </a:ln>
          <a:extLst>
            <a:ext uri="{909E8E84-426E-40dd-AFC4-6F175D3DCCD1}"/>
            <a:ext uri="{91240B29-F687-4f45-9708-019B960494DF}"/>
          </a:extLst>
        </p:spPr>
        <p:txBody>
          <a:bodyPr anchor="ctr"/>
          <a:lstStyle>
            <a:lvl1pPr algn="ctr" rtl="0" eaLnBrk="1" fontAlgn="base" hangingPunct="1">
              <a:spcBef>
                <a:spcPct val="0"/>
              </a:spcBef>
              <a:spcAft>
                <a:spcPct val="0"/>
              </a:spcAft>
              <a:defRPr sz="4400">
                <a:solidFill>
                  <a:schemeClr val="bg1">
                    <a:lumMod val="95000"/>
                  </a:schemeClr>
                </a:solidFill>
                <a:latin typeface="Calibri"/>
                <a:ea typeface="ＭＳ Ｐゴシック" charset="0"/>
                <a:cs typeface="Calibri"/>
              </a:defRPr>
            </a:lvl1pPr>
            <a:lvl2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6pPr>
            <a:lvl7pPr marL="9144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7pPr>
            <a:lvl8pPr marL="13716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8pPr>
            <a:lvl9pPr marL="18288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Helvetica" pitchFamily="2" charset="0"/>
                <a:ea typeface="ＭＳ Ｐゴシック" charset="0"/>
                <a:cs typeface="Calibri"/>
              </a:rPr>
              <a:t>WCRP Strategic Plan</a:t>
            </a:r>
          </a:p>
        </p:txBody>
      </p:sp>
      <p:sp>
        <p:nvSpPr>
          <p:cNvPr id="2" name="Rectangle 1">
            <a:extLst>
              <a:ext uri="{FF2B5EF4-FFF2-40B4-BE49-F238E27FC236}">
                <a16:creationId xmlns:a16="http://schemas.microsoft.com/office/drawing/2014/main" id="{D3B70402-F2FC-4441-B023-B73EC177E7E4}"/>
              </a:ext>
            </a:extLst>
          </p:cNvPr>
          <p:cNvSpPr/>
          <p:nvPr/>
        </p:nvSpPr>
        <p:spPr>
          <a:xfrm>
            <a:off x="2843213" y="1628775"/>
            <a:ext cx="5835650" cy="440055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Advancement of sciences that enable an integrated and fundamental understanding of the climate, its variations and its changes, as part of a coupled physical, biogeochemical, and socio-economic system.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Emphases: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Climate dynamics</a:t>
            </a:r>
            <a:r>
              <a:rPr kumimoji="0" lang="en-US" sz="20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 past and future global and regional changes in oceanic and atmospheric circulations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Reservoirs and flows</a:t>
            </a:r>
            <a:r>
              <a:rPr kumimoji="0" lang="en-US" sz="20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 radiative, hydrologic, </a:t>
            </a:r>
            <a:r>
              <a:rPr kumimoji="0" lang="en-US" sz="2000" b="0" i="0" u="none" strike="noStrike" kern="1200" cap="none" spc="0" normalizeH="0" baseline="0" noProof="0" dirty="0" err="1">
                <a:ln>
                  <a:noFill/>
                </a:ln>
                <a:solidFill>
                  <a:srgbClr val="262626"/>
                </a:solidFill>
                <a:effectLst/>
                <a:uLnTx/>
                <a:uFillTx/>
                <a:latin typeface="Helvetica" pitchFamily="2" charset="0"/>
                <a:ea typeface="ＭＳ Ｐゴシック" pitchFamily="34" charset="-128"/>
                <a:cs typeface="+mn-cs"/>
              </a:rPr>
              <a:t>cryospheric</a:t>
            </a:r>
            <a:r>
              <a:rPr kumimoji="0" lang="en-US" sz="20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 and biogeochemical changes on energy, water, carbon, and other climate-relevant compounds</a:t>
            </a:r>
            <a:endParaRPr kumimoji="0" lang="en-US" sz="2000" b="0" i="0" u="none" strike="noStrike" kern="1200" cap="none" spc="0" normalizeH="0" baseline="0" noProof="0" dirty="0">
              <a:ln>
                <a:noFill/>
              </a:ln>
              <a:solidFill>
                <a:srgbClr val="262626"/>
              </a:solidFill>
              <a:effectLst/>
              <a:uLnTx/>
              <a:uFillTx/>
              <a:latin typeface="Arial" panose="020B0604020202020204" pitchFamily="34" charset="0"/>
              <a:ea typeface="ＭＳ Ｐゴシック" pitchFamily="34" charset="-128"/>
              <a:cs typeface="+mn-cs"/>
            </a:endParaRPr>
          </a:p>
        </p:txBody>
      </p:sp>
      <p:pic>
        <p:nvPicPr>
          <p:cNvPr id="43013"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60538"/>
            <a:ext cx="2360612"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76903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bwMode="auto">
          <a:xfrm>
            <a:off x="1817688" y="1039813"/>
            <a:ext cx="5114925" cy="517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smtClean="0">
                <a:solidFill>
                  <a:srgbClr val="009B90"/>
                </a:solidFill>
                <a:latin typeface="Helvetica" panose="020B0604020202020204" pitchFamily="34" charset="0"/>
                <a:ea typeface="ＭＳ Ｐゴシック" panose="020B0600070205080204" pitchFamily="34" charset="-128"/>
                <a:cs typeface="Calibri" panose="020F0502020204030204" pitchFamily="34" charset="0"/>
              </a:rPr>
              <a:t>Objective 2</a:t>
            </a:r>
          </a:p>
        </p:txBody>
      </p:sp>
      <p:sp>
        <p:nvSpPr>
          <p:cNvPr id="25" name="Title 3">
            <a:extLst>
              <a:ext uri="{FF2B5EF4-FFF2-40B4-BE49-F238E27FC236}">
                <a16:creationId xmlns:a16="http://schemas.microsoft.com/office/drawing/2014/main" id="{4A51B251-490E-BF47-B960-C9D532538DBD}"/>
              </a:ext>
            </a:extLst>
          </p:cNvPr>
          <p:cNvSpPr txBox="1">
            <a:spLocks/>
          </p:cNvSpPr>
          <p:nvPr/>
        </p:nvSpPr>
        <p:spPr bwMode="auto">
          <a:xfrm>
            <a:off x="615950" y="69850"/>
            <a:ext cx="7772400" cy="838200"/>
          </a:xfrm>
          <a:prstGeom prst="rect">
            <a:avLst/>
          </a:prstGeom>
          <a:noFill/>
          <a:ln>
            <a:noFill/>
          </a:ln>
          <a:extLst>
            <a:ext uri="{909E8E84-426E-40dd-AFC4-6F175D3DCCD1}"/>
            <a:ext uri="{91240B29-F687-4f45-9708-019B960494DF}"/>
          </a:extLst>
        </p:spPr>
        <p:txBody>
          <a:bodyPr anchor="ctr"/>
          <a:lstStyle>
            <a:lvl1pPr algn="ctr" rtl="0" eaLnBrk="1" fontAlgn="base" hangingPunct="1">
              <a:spcBef>
                <a:spcPct val="0"/>
              </a:spcBef>
              <a:spcAft>
                <a:spcPct val="0"/>
              </a:spcAft>
              <a:defRPr sz="4400">
                <a:solidFill>
                  <a:schemeClr val="bg1">
                    <a:lumMod val="95000"/>
                  </a:schemeClr>
                </a:solidFill>
                <a:latin typeface="Calibri"/>
                <a:ea typeface="ＭＳ Ｐゴシック" charset="0"/>
                <a:cs typeface="Calibri"/>
              </a:defRPr>
            </a:lvl1pPr>
            <a:lvl2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6pPr>
            <a:lvl7pPr marL="9144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7pPr>
            <a:lvl8pPr marL="13716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8pPr>
            <a:lvl9pPr marL="18288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Helvetica" pitchFamily="2" charset="0"/>
                <a:ea typeface="ＭＳ Ｐゴシック" charset="0"/>
                <a:cs typeface="Calibri"/>
              </a:rPr>
              <a:t>WCRP Strategic Plan</a:t>
            </a:r>
          </a:p>
        </p:txBody>
      </p:sp>
      <p:sp>
        <p:nvSpPr>
          <p:cNvPr id="2" name="Rectangle 1">
            <a:extLst>
              <a:ext uri="{FF2B5EF4-FFF2-40B4-BE49-F238E27FC236}">
                <a16:creationId xmlns:a16="http://schemas.microsoft.com/office/drawing/2014/main" id="{A484FE3A-01A1-8D46-9ACB-9D7D9A5CC223}"/>
              </a:ext>
            </a:extLst>
          </p:cNvPr>
          <p:cNvSpPr/>
          <p:nvPr/>
        </p:nvSpPr>
        <p:spPr>
          <a:xfrm>
            <a:off x="3059113" y="1773238"/>
            <a:ext cx="5834062" cy="418782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Frontiers of predictions and quantify the associated uncertainties for sub- seasonal to decadal time scales across all climate system components.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Emphases: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262626"/>
                </a:solidFill>
                <a:effectLst/>
                <a:uLnTx/>
                <a:uFillTx/>
                <a:latin typeface="Arial" panose="020B0604020202020204" pitchFamily="34" charset="0"/>
                <a:ea typeface="ＭＳ Ｐゴシック" pitchFamily="34" charset="-128"/>
                <a:cs typeface="+mn-cs"/>
              </a:rPr>
              <a:t>Simulation capabilities</a:t>
            </a:r>
            <a:r>
              <a:rPr kumimoji="0" lang="en-US" sz="2000" b="0" i="0" u="none" strike="noStrike" kern="1200" cap="none" spc="0" normalizeH="0" baseline="0" noProof="0" dirty="0">
                <a:ln>
                  <a:noFill/>
                </a:ln>
                <a:solidFill>
                  <a:srgbClr val="262626"/>
                </a:solidFill>
                <a:effectLst/>
                <a:uLnTx/>
                <a:uFillTx/>
                <a:latin typeface="Arial" panose="020B0604020202020204" pitchFamily="34" charset="0"/>
                <a:ea typeface="ＭＳ Ｐゴシック" pitchFamily="34" charset="-128"/>
                <a:cs typeface="+mn-cs"/>
              </a:rPr>
              <a:t> of component systems and their coupling. Deterministic, statistical and machine learning approaches. Data assimilation and ensemble generation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rgbClr val="262626"/>
                </a:solidFill>
                <a:effectLst/>
                <a:uLnTx/>
                <a:uFillTx/>
                <a:latin typeface="Arial" panose="020B0604020202020204" pitchFamily="34" charset="0"/>
                <a:ea typeface="ＭＳ Ｐゴシック" pitchFamily="34" charset="-128"/>
                <a:cs typeface="+mn-cs"/>
              </a:rPr>
              <a:t>Predicting extreme events</a:t>
            </a:r>
            <a:r>
              <a:rPr kumimoji="0" lang="en-US" sz="2000" b="0" i="0" u="none" strike="noStrike" kern="1200" cap="none" spc="0" normalizeH="0" baseline="0" noProof="0" dirty="0">
                <a:ln>
                  <a:noFill/>
                </a:ln>
                <a:solidFill>
                  <a:srgbClr val="262626"/>
                </a:solidFill>
                <a:effectLst/>
                <a:uLnTx/>
                <a:uFillTx/>
                <a:latin typeface="Arial" panose="020B0604020202020204" pitchFamily="34" charset="0"/>
                <a:ea typeface="ＭＳ Ｐゴシック" pitchFamily="34" charset="-128"/>
                <a:cs typeface="+mn-cs"/>
              </a:rPr>
              <a:t>: regional climate hotspots and potential for crossing thresholds. Interactions between fact and slow extremes</a:t>
            </a:r>
          </a:p>
        </p:txBody>
      </p:sp>
      <p:pic>
        <p:nvPicPr>
          <p:cNvPr id="4403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88" y="1844675"/>
            <a:ext cx="2765425"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50812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sp>
        <p:nvSpPr>
          <p:cNvPr id="6" name="Slide Number Placeholder 5"/>
          <p:cNvSpPr>
            <a:spLocks noGrp="1"/>
          </p:cNvSpPr>
          <p:nvPr>
            <p:ph type="sldNum" sz="quarter" idx="12"/>
          </p:nvPr>
        </p:nvSpPr>
        <p:spPr/>
        <p:txBody>
          <a:bodyPr/>
          <a:lstStyle/>
          <a:p>
            <a:fld id="{10B2D662-4A29-4236-A671-DDB739257EB1}" type="slidenum">
              <a:rPr lang="en-ZA" smtClean="0"/>
              <a:t>2</a:t>
            </a:fld>
            <a:endParaRPr lang="en-ZA"/>
          </a:p>
        </p:txBody>
      </p:sp>
      <p:pic>
        <p:nvPicPr>
          <p:cNvPr id="7" name="Picture 6"/>
          <p:cNvPicPr>
            <a:picLocks noChangeAspect="1"/>
          </p:cNvPicPr>
          <p:nvPr/>
        </p:nvPicPr>
        <p:blipFill>
          <a:blip r:embed="rId2"/>
          <a:stretch>
            <a:fillRect/>
          </a:stretch>
        </p:blipFill>
        <p:spPr>
          <a:xfrm>
            <a:off x="479423" y="178391"/>
            <a:ext cx="4729885" cy="6679609"/>
          </a:xfrm>
          <a:prstGeom prst="rect">
            <a:avLst/>
          </a:prstGeom>
        </p:spPr>
      </p:pic>
    </p:spTree>
    <p:extLst>
      <p:ext uri="{BB962C8B-B14F-4D97-AF65-F5344CB8AC3E}">
        <p14:creationId xmlns:p14="http://schemas.microsoft.com/office/powerpoint/2010/main" val="398217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bwMode="auto">
          <a:xfrm>
            <a:off x="1817688" y="1039813"/>
            <a:ext cx="5114925" cy="517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smtClean="0">
                <a:solidFill>
                  <a:srgbClr val="009B90"/>
                </a:solidFill>
                <a:latin typeface="Helvetica" panose="020B0604020202020204" pitchFamily="34" charset="0"/>
                <a:ea typeface="ＭＳ Ｐゴシック" panose="020B0600070205080204" pitchFamily="34" charset="-128"/>
                <a:cs typeface="Calibri" panose="020F0502020204030204" pitchFamily="34" charset="0"/>
              </a:rPr>
              <a:t>Objective 3</a:t>
            </a:r>
          </a:p>
        </p:txBody>
      </p:sp>
      <p:sp>
        <p:nvSpPr>
          <p:cNvPr id="25" name="Title 3">
            <a:extLst>
              <a:ext uri="{FF2B5EF4-FFF2-40B4-BE49-F238E27FC236}">
                <a16:creationId xmlns:a16="http://schemas.microsoft.com/office/drawing/2014/main" id="{4A51B251-490E-BF47-B960-C9D532538DBD}"/>
              </a:ext>
            </a:extLst>
          </p:cNvPr>
          <p:cNvSpPr txBox="1">
            <a:spLocks/>
          </p:cNvSpPr>
          <p:nvPr/>
        </p:nvSpPr>
        <p:spPr bwMode="auto">
          <a:xfrm>
            <a:off x="615950" y="69850"/>
            <a:ext cx="7772400" cy="838200"/>
          </a:xfrm>
          <a:prstGeom prst="rect">
            <a:avLst/>
          </a:prstGeom>
          <a:noFill/>
          <a:ln>
            <a:noFill/>
          </a:ln>
          <a:extLst>
            <a:ext uri="{909E8E84-426E-40dd-AFC4-6F175D3DCCD1}"/>
            <a:ext uri="{91240B29-F687-4f45-9708-019B960494DF}"/>
          </a:extLst>
        </p:spPr>
        <p:txBody>
          <a:bodyPr anchor="ctr"/>
          <a:lstStyle>
            <a:lvl1pPr algn="ctr" rtl="0" eaLnBrk="1" fontAlgn="base" hangingPunct="1">
              <a:spcBef>
                <a:spcPct val="0"/>
              </a:spcBef>
              <a:spcAft>
                <a:spcPct val="0"/>
              </a:spcAft>
              <a:defRPr sz="4400">
                <a:solidFill>
                  <a:schemeClr val="bg1">
                    <a:lumMod val="95000"/>
                  </a:schemeClr>
                </a:solidFill>
                <a:latin typeface="Calibri"/>
                <a:ea typeface="ＭＳ Ｐゴシック" charset="0"/>
                <a:cs typeface="Calibri"/>
              </a:defRPr>
            </a:lvl1pPr>
            <a:lvl2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6pPr>
            <a:lvl7pPr marL="9144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7pPr>
            <a:lvl8pPr marL="13716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8pPr>
            <a:lvl9pPr marL="18288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Helvetica" pitchFamily="2" charset="0"/>
                <a:ea typeface="ＭＳ Ｐゴシック" charset="0"/>
                <a:cs typeface="Calibri"/>
              </a:rPr>
              <a:t>WCRP Strategic Plan</a:t>
            </a:r>
          </a:p>
        </p:txBody>
      </p:sp>
      <p:sp>
        <p:nvSpPr>
          <p:cNvPr id="2" name="Rectangle 1">
            <a:extLst>
              <a:ext uri="{FF2B5EF4-FFF2-40B4-BE49-F238E27FC236}">
                <a16:creationId xmlns:a16="http://schemas.microsoft.com/office/drawing/2014/main" id="{D77B4700-2109-FC42-889D-6B551F0CACEA}"/>
              </a:ext>
            </a:extLst>
          </p:cNvPr>
          <p:cNvSpPr/>
          <p:nvPr/>
        </p:nvSpPr>
        <p:spPr>
          <a:xfrm>
            <a:off x="2987675" y="1725613"/>
            <a:ext cx="5837238" cy="415448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Quantify the responses, feedbacks and uncertainties intrinsic to the changing climate system on longer timescales.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62626"/>
                </a:solidFill>
                <a:effectLst/>
                <a:uLnTx/>
                <a:uFillTx/>
                <a:latin typeface="Helvetica" pitchFamily="2" charset="0"/>
                <a:ea typeface="ＭＳ Ｐゴシック" pitchFamily="34" charset="-128"/>
                <a:cs typeface="+mn-cs"/>
              </a:rPr>
              <a:t>Emphasis: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262626"/>
                </a:solidFill>
                <a:effectLst/>
                <a:uLnTx/>
                <a:uFillTx/>
                <a:latin typeface="Arial" panose="020B0604020202020204" pitchFamily="34" charset="0"/>
                <a:ea typeface="ＭＳ Ｐゴシック" pitchFamily="34" charset="-128"/>
                <a:cs typeface="+mn-cs"/>
              </a:rPr>
              <a:t>Earth system models</a:t>
            </a:r>
            <a:r>
              <a:rPr kumimoji="0" lang="en-US" sz="2200" b="0" i="0" u="none" strike="noStrike" kern="1200" cap="none" spc="0" normalizeH="0" baseline="0" noProof="0" dirty="0">
                <a:ln>
                  <a:noFill/>
                </a:ln>
                <a:solidFill>
                  <a:srgbClr val="262626"/>
                </a:solidFill>
                <a:effectLst/>
                <a:uLnTx/>
                <a:uFillTx/>
                <a:latin typeface="Arial" panose="020B0604020202020204" pitchFamily="34" charset="0"/>
                <a:ea typeface="ＭＳ Ｐゴシック" pitchFamily="34" charset="-128"/>
                <a:cs typeface="+mn-cs"/>
              </a:rPr>
              <a:t>. Development and integration. Representation of complex interactions between aquifers, vegetation and soil carbon, between permafrost, glaciers, and ice-sheets. Dynamical and statistical downscaling</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262626"/>
              </a:solidFill>
              <a:effectLst/>
              <a:uLnTx/>
              <a:uFillTx/>
              <a:latin typeface="Arial" panose="020B0604020202020204" pitchFamily="34" charset="0"/>
              <a:ea typeface="ＭＳ Ｐゴシック" pitchFamily="34" charset="-128"/>
              <a:cs typeface="+mn-cs"/>
            </a:endParaRPr>
          </a:p>
        </p:txBody>
      </p:sp>
      <p:pic>
        <p:nvPicPr>
          <p:cNvPr id="4506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08200"/>
            <a:ext cx="25209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02856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title"/>
          </p:nvPr>
        </p:nvSpPr>
        <p:spPr bwMode="auto">
          <a:xfrm>
            <a:off x="1817688" y="1039813"/>
            <a:ext cx="5114925" cy="517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smtClean="0">
                <a:solidFill>
                  <a:srgbClr val="009B90"/>
                </a:solidFill>
                <a:latin typeface="Helvetica" panose="020B0604020202020204" pitchFamily="34" charset="0"/>
                <a:ea typeface="ＭＳ Ｐゴシック" panose="020B0600070205080204" pitchFamily="34" charset="-128"/>
                <a:cs typeface="Calibri" panose="020F0502020204030204" pitchFamily="34" charset="0"/>
              </a:rPr>
              <a:t>Objective 4</a:t>
            </a:r>
          </a:p>
        </p:txBody>
      </p:sp>
      <p:sp>
        <p:nvSpPr>
          <p:cNvPr id="25" name="Title 3">
            <a:extLst>
              <a:ext uri="{FF2B5EF4-FFF2-40B4-BE49-F238E27FC236}">
                <a16:creationId xmlns:a16="http://schemas.microsoft.com/office/drawing/2014/main" id="{4A51B251-490E-BF47-B960-C9D532538DBD}"/>
              </a:ext>
            </a:extLst>
          </p:cNvPr>
          <p:cNvSpPr txBox="1">
            <a:spLocks/>
          </p:cNvSpPr>
          <p:nvPr/>
        </p:nvSpPr>
        <p:spPr bwMode="auto">
          <a:xfrm>
            <a:off x="615950" y="69850"/>
            <a:ext cx="7772400" cy="838200"/>
          </a:xfrm>
          <a:prstGeom prst="rect">
            <a:avLst/>
          </a:prstGeom>
          <a:noFill/>
          <a:ln>
            <a:noFill/>
          </a:ln>
          <a:extLst>
            <a:ext uri="{909E8E84-426E-40dd-AFC4-6F175D3DCCD1}"/>
            <a:ext uri="{91240B29-F687-4f45-9708-019B960494DF}"/>
          </a:extLst>
        </p:spPr>
        <p:txBody>
          <a:bodyPr anchor="ctr"/>
          <a:lstStyle>
            <a:lvl1pPr algn="ctr" rtl="0" eaLnBrk="1" fontAlgn="base" hangingPunct="1">
              <a:spcBef>
                <a:spcPct val="0"/>
              </a:spcBef>
              <a:spcAft>
                <a:spcPct val="0"/>
              </a:spcAft>
              <a:defRPr sz="4400">
                <a:solidFill>
                  <a:schemeClr val="bg1">
                    <a:lumMod val="95000"/>
                  </a:schemeClr>
                </a:solidFill>
                <a:latin typeface="Calibri"/>
                <a:ea typeface="ＭＳ Ｐゴシック" charset="0"/>
                <a:cs typeface="Calibri"/>
              </a:defRPr>
            </a:lvl1pPr>
            <a:lvl2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6pPr>
            <a:lvl7pPr marL="9144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7pPr>
            <a:lvl8pPr marL="13716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8pPr>
            <a:lvl9pPr marL="18288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Helvetica" pitchFamily="2" charset="0"/>
                <a:ea typeface="ＭＳ Ｐゴシック" charset="0"/>
                <a:cs typeface="Calibri"/>
              </a:rPr>
              <a:t>WCRP Strategic Plan</a:t>
            </a:r>
          </a:p>
        </p:txBody>
      </p:sp>
      <p:sp>
        <p:nvSpPr>
          <p:cNvPr id="46084" name="TextBox 1"/>
          <p:cNvSpPr txBox="1">
            <a:spLocks noChangeArrowheads="1"/>
          </p:cNvSpPr>
          <p:nvPr/>
        </p:nvSpPr>
        <p:spPr bwMode="auto">
          <a:xfrm>
            <a:off x="2843213" y="1662113"/>
            <a:ext cx="61214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Innovation in the generation of decision-relevant information and knowledge about the evolving Earth system.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200" b="0" i="0" u="none"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200" b="0" i="0" u="none"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Emphasis: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200" b="0" i="0" u="sng"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Interactions with social systems:</a:t>
            </a:r>
            <a:r>
              <a:rPr kumimoji="0" lang="en-GB" altLang="en-US" sz="2200" b="0" i="0" u="none"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 Social processes and emergent behaviour in the Earth System. Interactions and feedbacks between climatic and socioeconomic systems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200" b="0" i="0" u="sng"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Engaging with society:</a:t>
            </a:r>
            <a:r>
              <a:rPr kumimoji="0" lang="en-GB" altLang="en-US" sz="2200" b="0" i="0" u="none"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 Actionable climate information, scientific assessments, educational approaches and public communication strategies.</a:t>
            </a:r>
          </a:p>
        </p:txBody>
      </p:sp>
      <p:pic>
        <p:nvPicPr>
          <p:cNvPr id="4608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060575"/>
            <a:ext cx="2532063"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328436"/>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bwMode="auto">
          <a:xfrm>
            <a:off x="1817688" y="1266825"/>
            <a:ext cx="5114925" cy="515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smtClean="0">
                <a:solidFill>
                  <a:srgbClr val="009B90"/>
                </a:solidFill>
                <a:latin typeface="Helvetica" panose="020B0604020202020204" pitchFamily="34" charset="0"/>
                <a:ea typeface="ＭＳ Ｐゴシック" panose="020B0600070205080204" pitchFamily="34" charset="-128"/>
                <a:cs typeface="Calibri" panose="020F0502020204030204" pitchFamily="34" charset="0"/>
              </a:rPr>
              <a:t>Critical Infrastructures</a:t>
            </a:r>
          </a:p>
        </p:txBody>
      </p:sp>
      <p:sp>
        <p:nvSpPr>
          <p:cNvPr id="25" name="Title 3">
            <a:extLst>
              <a:ext uri="{FF2B5EF4-FFF2-40B4-BE49-F238E27FC236}">
                <a16:creationId xmlns:a16="http://schemas.microsoft.com/office/drawing/2014/main" id="{4A51B251-490E-BF47-B960-C9D532538DBD}"/>
              </a:ext>
            </a:extLst>
          </p:cNvPr>
          <p:cNvSpPr txBox="1">
            <a:spLocks/>
          </p:cNvSpPr>
          <p:nvPr/>
        </p:nvSpPr>
        <p:spPr bwMode="auto">
          <a:xfrm>
            <a:off x="615950" y="69850"/>
            <a:ext cx="7772400" cy="838200"/>
          </a:xfrm>
          <a:prstGeom prst="rect">
            <a:avLst/>
          </a:prstGeom>
          <a:noFill/>
          <a:ln>
            <a:noFill/>
          </a:ln>
          <a:extLst>
            <a:ext uri="{909E8E84-426E-40dd-AFC4-6F175D3DCCD1}"/>
            <a:ext uri="{91240B29-F687-4f45-9708-019B960494DF}"/>
          </a:extLst>
        </p:spPr>
        <p:txBody>
          <a:bodyPr anchor="ctr"/>
          <a:lstStyle>
            <a:lvl1pPr algn="ctr" rtl="0" eaLnBrk="1" fontAlgn="base" hangingPunct="1">
              <a:spcBef>
                <a:spcPct val="0"/>
              </a:spcBef>
              <a:spcAft>
                <a:spcPct val="0"/>
              </a:spcAft>
              <a:defRPr sz="4400">
                <a:solidFill>
                  <a:schemeClr val="bg1">
                    <a:lumMod val="95000"/>
                  </a:schemeClr>
                </a:solidFill>
                <a:latin typeface="Calibri"/>
                <a:ea typeface="ＭＳ Ｐゴシック" charset="0"/>
                <a:cs typeface="Calibri"/>
              </a:defRPr>
            </a:lvl1pPr>
            <a:lvl2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6pPr>
            <a:lvl7pPr marL="9144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7pPr>
            <a:lvl8pPr marL="13716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8pPr>
            <a:lvl9pPr marL="1828800" algn="ctr" rtl="0" eaLnBrk="1" fontAlgn="base" hangingPunct="1">
              <a:spcBef>
                <a:spcPct val="0"/>
              </a:spcBef>
              <a:spcAft>
                <a:spcPct val="0"/>
              </a:spcAft>
              <a:defRPr sz="4400">
                <a:solidFill>
                  <a:schemeClr val="tx2"/>
                </a:solidFill>
                <a:latin typeface="Arial" pitchFamily="-112" charset="0"/>
                <a:ea typeface="MS PGothic" pitchFamily="34" charset="-128"/>
                <a:cs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Helvetica" pitchFamily="2" charset="0"/>
                <a:ea typeface="ＭＳ Ｐゴシック" charset="0"/>
                <a:cs typeface="Calibri"/>
              </a:rPr>
              <a:t>WCRP Strategic Plan</a:t>
            </a:r>
          </a:p>
        </p:txBody>
      </p:sp>
      <p:sp>
        <p:nvSpPr>
          <p:cNvPr id="47108" name="TextBox 1"/>
          <p:cNvSpPr txBox="1">
            <a:spLocks noChangeArrowheads="1"/>
          </p:cNvSpPr>
          <p:nvPr/>
        </p:nvSpPr>
        <p:spPr bwMode="auto">
          <a:xfrm>
            <a:off x="317500" y="1973263"/>
            <a:ext cx="66278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I. A hierarchy of simulation tools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II. Observations for process understanding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III. Sustained observations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262626"/>
                </a:solidFill>
                <a:effectLst/>
                <a:uLnTx/>
                <a:uFillTx/>
                <a:latin typeface="Arial" panose="020B0604020202020204" pitchFamily="34" charset="0"/>
                <a:ea typeface="ＭＳ Ｐゴシック" panose="020B0600070205080204" pitchFamily="34" charset="-128"/>
                <a:cs typeface="+mn-cs"/>
              </a:rPr>
              <a:t>IV. High-end computing and data management </a:t>
            </a:r>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941763"/>
            <a:ext cx="31623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831991"/>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Picture 7"/>
          <p:cNvPicPr>
            <a:picLocks noChangeAspect="1"/>
          </p:cNvPicPr>
          <p:nvPr/>
        </p:nvPicPr>
        <p:blipFill>
          <a:blip r:embed="rId2"/>
          <a:stretch>
            <a:fillRect/>
          </a:stretch>
        </p:blipFill>
        <p:spPr>
          <a:xfrm>
            <a:off x="185304" y="865561"/>
            <a:ext cx="6981825" cy="5241840"/>
          </a:xfrm>
          <a:prstGeom prst="rect">
            <a:avLst/>
          </a:prstGeom>
        </p:spPr>
      </p:pic>
    </p:spTree>
    <p:extLst>
      <p:ext uri="{BB962C8B-B14F-4D97-AF65-F5344CB8AC3E}">
        <p14:creationId xmlns:p14="http://schemas.microsoft.com/office/powerpoint/2010/main" val="3147593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txBox="1">
            <a:spLocks/>
          </p:cNvSpPr>
          <p:nvPr/>
        </p:nvSpPr>
        <p:spPr bwMode="auto">
          <a:xfrm>
            <a:off x="676275" y="-157163"/>
            <a:ext cx="7786688"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WWRP activities focus on four challenges</a:t>
            </a:r>
          </a:p>
        </p:txBody>
      </p:sp>
      <p:pic>
        <p:nvPicPr>
          <p:cNvPr id="563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752475"/>
            <a:ext cx="8643938"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itle 1"/>
          <p:cNvSpPr txBox="1">
            <a:spLocks/>
          </p:cNvSpPr>
          <p:nvPr/>
        </p:nvSpPr>
        <p:spPr bwMode="auto">
          <a:xfrm>
            <a:off x="484188" y="5411788"/>
            <a:ext cx="474027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A guide to catalyze innovation</a:t>
            </a:r>
          </a:p>
        </p:txBody>
      </p:sp>
      <p:pic>
        <p:nvPicPr>
          <p:cNvPr id="56325" name="Picture 14"/>
          <p:cNvPicPr>
            <a:picLocks noChangeAspect="1"/>
          </p:cNvPicPr>
          <p:nvPr/>
        </p:nvPicPr>
        <p:blipFill>
          <a:blip r:embed="rId4" cstate="print">
            <a:extLst>
              <a:ext uri="{28A0092B-C50C-407E-A947-70E740481C1C}">
                <a14:useLocalDpi xmlns:a14="http://schemas.microsoft.com/office/drawing/2010/main" val="0"/>
              </a:ext>
            </a:extLst>
          </a:blip>
          <a:srcRect l="53638"/>
          <a:stretch>
            <a:fillRect/>
          </a:stretch>
        </p:blipFill>
        <p:spPr bwMode="auto">
          <a:xfrm>
            <a:off x="5318125" y="4776788"/>
            <a:ext cx="13716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3563" y="4546600"/>
            <a:ext cx="15494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4480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6350" y="2308225"/>
            <a:ext cx="30734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104775"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Multi-scale forecasts, warnings and impacts</a:t>
            </a: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Predictability &amp; Uncertainty</a:t>
            </a: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Vulnerability &amp; Risk</a:t>
            </a: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User communication</a:t>
            </a: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sng" strike="noStrike" kern="1200" cap="none" spc="0" normalizeH="0" baseline="0" noProof="0" smtClean="0">
                <a:ln>
                  <a:noFill/>
                </a:ln>
                <a:solidFill>
                  <a:srgbClr val="558ED5"/>
                </a:solidFill>
                <a:effectLst/>
                <a:uLnTx/>
                <a:uFillTx/>
                <a:latin typeface="Calibri" panose="020F0502020204030204" pitchFamily="34" charset="0"/>
                <a:ea typeface="+mn-ea"/>
                <a:cs typeface="+mn-cs"/>
              </a:rPr>
              <a:t>Timescale:</a:t>
            </a: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
            </a:r>
            <a:b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b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Minutes to two weeks</a:t>
            </a: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none" strike="noStrike" kern="1200" cap="none" spc="0" normalizeH="0" baseline="0" noProof="0" smtClean="0">
                <a:ln>
                  <a:noFill/>
                </a:ln>
                <a:solidFill>
                  <a:srgbClr val="C0504D"/>
                </a:solidFill>
                <a:effectLst/>
                <a:uLnTx/>
                <a:uFillTx/>
                <a:latin typeface="Calibri" panose="020F0502020204030204" pitchFamily="34" charset="0"/>
                <a:ea typeface="+mn-ea"/>
                <a:cs typeface="+mn-cs"/>
              </a:rPr>
              <a:t>Urban jointly with GAW</a:t>
            </a:r>
            <a:endParaRPr kumimoji="0" lang="en-US" altLang="en-US" sz="1800" b="1" i="0" u="none" strike="noStrike" kern="1200" cap="none" spc="0" normalizeH="0" baseline="0" noProof="0" smtClean="0">
              <a:ln>
                <a:noFill/>
              </a:ln>
              <a:solidFill>
                <a:srgbClr val="C0504D"/>
              </a:solidFill>
              <a:effectLst/>
              <a:uLnTx/>
              <a:uFillTx/>
              <a:latin typeface="Calibri" panose="020F0502020204030204" pitchFamily="34" charset="0"/>
              <a:ea typeface="+mn-ea"/>
              <a:cs typeface="+mn-cs"/>
            </a:endParaRPr>
          </a:p>
        </p:txBody>
      </p:sp>
      <p:sp>
        <p:nvSpPr>
          <p:cNvPr id="58371" name="TextBox 3"/>
          <p:cNvSpPr txBox="1">
            <a:spLocks noChangeArrowheads="1"/>
          </p:cNvSpPr>
          <p:nvPr/>
        </p:nvSpPr>
        <p:spPr bwMode="auto">
          <a:xfrm>
            <a:off x="3027363" y="2297113"/>
            <a:ext cx="290512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104775"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Improve forecast skill</a:t>
            </a: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Tropical cyclones, droughts, floods, heat waves, monsoons,…</a:t>
            </a: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Data exchange and accessibility </a:t>
            </a: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S2S Database</a:t>
            </a:r>
            <a:endParaRPr kumimoji="0" lang="fr-CH" altLang="en-US" sz="1800" b="1" i="0" u="sng" strike="noStrike" kern="1200" cap="none" spc="0" normalizeH="0" baseline="0" noProof="0" smtClean="0">
              <a:ln>
                <a:noFill/>
              </a:ln>
              <a:solidFill>
                <a:srgbClr val="558ED5"/>
              </a:solidFill>
              <a:effectLst/>
              <a:uLnTx/>
              <a:uFillTx/>
              <a:latin typeface="Calibri" panose="020F0502020204030204" pitchFamily="34" charset="0"/>
              <a:ea typeface="+mn-ea"/>
              <a:cs typeface="+mn-cs"/>
            </a:endParaRP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sng" strike="noStrike" kern="1200" cap="none" spc="0" normalizeH="0" baseline="0" noProof="0" smtClean="0">
                <a:ln>
                  <a:noFill/>
                </a:ln>
                <a:solidFill>
                  <a:srgbClr val="558ED5"/>
                </a:solidFill>
                <a:effectLst/>
                <a:uLnTx/>
                <a:uFillTx/>
                <a:latin typeface="Calibri" panose="020F0502020204030204" pitchFamily="34" charset="0"/>
                <a:ea typeface="+mn-ea"/>
                <a:cs typeface="+mn-cs"/>
              </a:rPr>
              <a:t>Timescale:</a:t>
            </a: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
            </a:r>
            <a:b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br>
            <a:r>
              <a:rPr kumimoji="0" lang="fr-CH" altLang="en-US" sz="1800" b="1"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Two weeks to seasons</a:t>
            </a:r>
          </a:p>
          <a:p>
            <a:pPr marL="285750" marR="0" lvl="0" indent="-104775"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CH" altLang="en-US" sz="1800" b="1" i="0" u="none" strike="noStrike" kern="1200" cap="none" spc="0" normalizeH="0" baseline="0" noProof="0" smtClean="0">
                <a:ln>
                  <a:noFill/>
                </a:ln>
                <a:solidFill>
                  <a:srgbClr val="C0504D"/>
                </a:solidFill>
                <a:effectLst/>
                <a:uLnTx/>
                <a:uFillTx/>
                <a:latin typeface="Calibri" panose="020F0502020204030204" pitchFamily="34" charset="0"/>
                <a:ea typeface="+mn-ea"/>
                <a:cs typeface="+mn-cs"/>
              </a:rPr>
              <a:t>Jointly with WCRP</a:t>
            </a:r>
            <a:endParaRPr kumimoji="0" lang="en-US" altLang="en-US" sz="1800" b="1" i="0" u="none" strike="noStrike" kern="1200" cap="none" spc="0" normalizeH="0" baseline="0" noProof="0" smtClean="0">
              <a:ln>
                <a:noFill/>
              </a:ln>
              <a:solidFill>
                <a:srgbClr val="C0504D"/>
              </a:solidFill>
              <a:effectLst/>
              <a:uLnTx/>
              <a:uFillTx/>
              <a:latin typeface="Calibri" panose="020F0502020204030204" pitchFamily="34" charset="0"/>
              <a:ea typeface="+mn-ea"/>
              <a:cs typeface="+mn-cs"/>
            </a:endParaRPr>
          </a:p>
        </p:txBody>
      </p:sp>
      <p:sp>
        <p:nvSpPr>
          <p:cNvPr id="7" name="TextBox 6"/>
          <p:cNvSpPr txBox="1"/>
          <p:nvPr/>
        </p:nvSpPr>
        <p:spPr>
          <a:xfrm>
            <a:off x="6011863" y="2303463"/>
            <a:ext cx="3211512" cy="3108325"/>
          </a:xfrm>
          <a:prstGeom prst="rect">
            <a:avLst/>
          </a:prstGeom>
          <a:noFill/>
        </p:spPr>
        <p:txBody>
          <a:bodyPr>
            <a:spAutoFit/>
          </a:bodyPr>
          <a:lstStyle/>
          <a:p>
            <a:pPr marL="285750" marR="0" lvl="0" indent="-104775" algn="l" defTabSz="457200" rtl="0" eaLnBrk="1" fontAlgn="auto" latinLnBrk="0" hangingPunct="1">
              <a:lnSpc>
                <a:spcPct val="100000"/>
              </a:lnSpc>
              <a:spcBef>
                <a:spcPts val="600"/>
              </a:spcBef>
              <a:spcAft>
                <a:spcPts val="0"/>
              </a:spcAft>
              <a:buClrTx/>
              <a:buSzTx/>
              <a:buFont typeface="Arial" charset="0"/>
              <a:buChar char="•"/>
              <a:tabLst/>
              <a:defRPr/>
            </a:pPr>
            <a:r>
              <a:rPr kumimoji="0" lang="en-US"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Develop improved weather and environmental prediction services </a:t>
            </a:r>
          </a:p>
          <a:p>
            <a:pPr marL="285750" marR="0" lvl="0" indent="-104775" algn="l" defTabSz="457200" rtl="0" eaLnBrk="1" fontAlgn="auto" latinLnBrk="0" hangingPunct="1">
              <a:lnSpc>
                <a:spcPct val="100000"/>
              </a:lnSpc>
              <a:spcBef>
                <a:spcPts val="600"/>
              </a:spcBef>
              <a:spcAft>
                <a:spcPts val="0"/>
              </a:spcAft>
              <a:buClrTx/>
              <a:buSzTx/>
              <a:buFont typeface="Arial" charset="0"/>
              <a:buChar char="•"/>
              <a:tabLst/>
              <a:defRPr/>
            </a:pPr>
            <a:r>
              <a:rPr kumimoji="0" lang="fr-CH"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Year of Polar Prediction:</a:t>
            </a:r>
            <a:br>
              <a:rPr kumimoji="0" lang="fr-CH"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br>
            <a:r>
              <a:rPr kumimoji="0" lang="fr-CH"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(mid 2017-mid 2019)</a:t>
            </a:r>
            <a:endParaRPr kumimoji="0" lang="en-US"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endParaRPr>
          </a:p>
          <a:p>
            <a:pPr marL="285750" marR="0" lvl="0" indent="-104775" algn="l" defTabSz="457200" rtl="0" eaLnBrk="1" fontAlgn="auto" latinLnBrk="0" hangingPunct="1">
              <a:lnSpc>
                <a:spcPct val="100000"/>
              </a:lnSpc>
              <a:spcBef>
                <a:spcPts val="1200"/>
              </a:spcBef>
              <a:spcAft>
                <a:spcPts val="0"/>
              </a:spcAft>
              <a:buClrTx/>
              <a:buSzTx/>
              <a:buFont typeface="Arial" charset="0"/>
              <a:buChar char="•"/>
              <a:tabLst/>
              <a:defRPr/>
            </a:pPr>
            <a:r>
              <a:rPr kumimoji="0" lang="en-US" sz="1800" b="1" i="0" u="sng" strike="noStrike" kern="1200" cap="none" spc="0" normalizeH="0" baseline="0" noProof="0" dirty="0">
                <a:ln>
                  <a:noFill/>
                </a:ln>
                <a:solidFill>
                  <a:srgbClr val="1F497D">
                    <a:lumMod val="60000"/>
                    <a:lumOff val="40000"/>
                  </a:srgbClr>
                </a:solidFill>
                <a:effectLst/>
                <a:uLnTx/>
                <a:uFillTx/>
                <a:latin typeface="Calibri"/>
                <a:ea typeface="+mn-ea"/>
                <a:cs typeface="+mn-cs"/>
              </a:rPr>
              <a:t>Timescale:</a:t>
            </a:r>
            <a:r>
              <a:rPr kumimoji="0" lang="en-US"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
            </a:r>
            <a:br>
              <a:rPr kumimoji="0" lang="en-US"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br>
            <a:r>
              <a:rPr kumimoji="0" lang="en-US"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From hours to seasons</a:t>
            </a:r>
          </a:p>
          <a:p>
            <a:pPr marL="285750" marR="0" lvl="0" indent="-104775" algn="l" defTabSz="457200" rtl="0" eaLnBrk="1" fontAlgn="auto" latinLnBrk="0" hangingPunct="1">
              <a:lnSpc>
                <a:spcPct val="100000"/>
              </a:lnSpc>
              <a:spcBef>
                <a:spcPts val="600"/>
              </a:spcBef>
              <a:spcAft>
                <a:spcPts val="0"/>
              </a:spcAft>
              <a:buClrTx/>
              <a:buSzTx/>
              <a:buFont typeface="Arial" charset="0"/>
              <a:buChar char="•"/>
              <a:tabLst/>
              <a:defRPr/>
            </a:pPr>
            <a:r>
              <a:rPr kumimoji="0" lang="en-US" sz="1800" b="1" i="0" u="none" strike="noStrike" kern="1200" cap="none" spc="0" normalizeH="0" baseline="0" noProof="0" dirty="0">
                <a:ln>
                  <a:noFill/>
                </a:ln>
                <a:solidFill>
                  <a:srgbClr val="C0504D"/>
                </a:solidFill>
                <a:effectLst/>
                <a:uLnTx/>
                <a:uFillTx/>
                <a:latin typeface="Calibri"/>
                <a:ea typeface="+mn-ea"/>
                <a:cs typeface="+mn-cs"/>
              </a:rPr>
              <a:t>I</a:t>
            </a:r>
            <a:r>
              <a:rPr kumimoji="0" lang="fr-CH" sz="1800" b="1" i="0" u="none" strike="noStrike" kern="1200" cap="none" spc="0" normalizeH="0" baseline="0" noProof="0" dirty="0">
                <a:ln>
                  <a:noFill/>
                </a:ln>
                <a:solidFill>
                  <a:srgbClr val="C0504D"/>
                </a:solidFill>
                <a:effectLst/>
                <a:uLnTx/>
                <a:uFillTx/>
                <a:latin typeface="Calibri"/>
                <a:ea typeface="+mn-ea"/>
                <a:cs typeface="+mn-cs"/>
              </a:rPr>
              <a:t>n coordination with WCRP, OBS involvement</a:t>
            </a:r>
            <a:endParaRPr kumimoji="0" lang="en-US"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endParaRPr>
          </a:p>
          <a:p>
            <a:pPr marL="180975"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60000"/>
                  <a:lumOff val="40000"/>
                </a:srgbClr>
              </a:solidFill>
              <a:effectLst/>
              <a:uLnTx/>
              <a:uFillTx/>
              <a:latin typeface="Calibri"/>
              <a:ea typeface="+mn-ea"/>
              <a:cs typeface="+mn-cs"/>
            </a:endParaRPr>
          </a:p>
        </p:txBody>
      </p:sp>
      <p:sp>
        <p:nvSpPr>
          <p:cNvPr id="58373" name="Title 2"/>
          <p:cNvSpPr txBox="1">
            <a:spLocks/>
          </p:cNvSpPr>
          <p:nvPr/>
        </p:nvSpPr>
        <p:spPr bwMode="auto">
          <a:xfrm>
            <a:off x="457200" y="130175"/>
            <a:ext cx="8229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558ED5"/>
                </a:solidFill>
                <a:effectLst/>
                <a:uLnTx/>
                <a:uFillTx/>
                <a:latin typeface="Calibri" panose="020F0502020204030204" pitchFamily="34" charset="0"/>
                <a:ea typeface="+mn-ea"/>
                <a:cs typeface="+mn-cs"/>
              </a:rPr>
              <a:t>Three Core Projects</a:t>
            </a:r>
          </a:p>
        </p:txBody>
      </p:sp>
      <p:pic>
        <p:nvPicPr>
          <p:cNvPr id="583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77875"/>
            <a:ext cx="301783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Box 4"/>
          <p:cNvSpPr txBox="1">
            <a:spLocks noChangeArrowheads="1"/>
          </p:cNvSpPr>
          <p:nvPr/>
        </p:nvSpPr>
        <p:spPr bwMode="auto">
          <a:xfrm>
            <a:off x="317500" y="866775"/>
            <a:ext cx="2457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2F2F2"/>
                </a:solidFill>
                <a:effectLst/>
                <a:uLnTx/>
                <a:uFillTx/>
                <a:latin typeface="Calibri" panose="020F0502020204030204" pitchFamily="34" charset="0"/>
                <a:ea typeface="+mn-ea"/>
                <a:cs typeface="+mn-cs"/>
              </a:rPr>
              <a:t>High Impact Weather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2F2F2"/>
                </a:solidFill>
                <a:effectLst/>
                <a:uLnTx/>
                <a:uFillTx/>
                <a:latin typeface="Calibri" panose="020F0502020204030204" pitchFamily="34" charset="0"/>
                <a:ea typeface="+mn-ea"/>
                <a:cs typeface="+mn-cs"/>
              </a:rPr>
              <a:t>Prediction Project</a:t>
            </a:r>
          </a:p>
        </p:txBody>
      </p:sp>
      <p:pic>
        <p:nvPicPr>
          <p:cNvPr id="5837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4425" y="777875"/>
            <a:ext cx="294957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Box 12"/>
          <p:cNvSpPr txBox="1">
            <a:spLocks noChangeArrowheads="1"/>
          </p:cNvSpPr>
          <p:nvPr/>
        </p:nvSpPr>
        <p:spPr bwMode="auto">
          <a:xfrm>
            <a:off x="6335713" y="866775"/>
            <a:ext cx="2095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2F2F2"/>
                </a:solidFill>
                <a:effectLst/>
                <a:uLnTx/>
                <a:uFillTx/>
                <a:latin typeface="Calibri" panose="020F0502020204030204" pitchFamily="34" charset="0"/>
                <a:ea typeface="+mn-ea"/>
                <a:cs typeface="+mn-cs"/>
              </a:rPr>
              <a:t>Polar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2F2F2"/>
                </a:solidFill>
                <a:effectLst/>
                <a:uLnTx/>
                <a:uFillTx/>
                <a:latin typeface="Calibri" panose="020F0502020204030204" pitchFamily="34" charset="0"/>
                <a:ea typeface="+mn-ea"/>
                <a:cs typeface="+mn-cs"/>
              </a:rPr>
              <a:t>Prediction Project</a:t>
            </a:r>
          </a:p>
        </p:txBody>
      </p:sp>
      <p:pic>
        <p:nvPicPr>
          <p:cNvPr id="5837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5775" y="777875"/>
            <a:ext cx="31559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extBox 13"/>
          <p:cNvSpPr txBox="1">
            <a:spLocks noChangeArrowheads="1"/>
          </p:cNvSpPr>
          <p:nvPr/>
        </p:nvSpPr>
        <p:spPr bwMode="auto">
          <a:xfrm>
            <a:off x="3221038" y="866775"/>
            <a:ext cx="2873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2F2F2"/>
                </a:solidFill>
                <a:effectLst/>
                <a:uLnTx/>
                <a:uFillTx/>
                <a:latin typeface="Calibri" panose="020F0502020204030204" pitchFamily="34" charset="0"/>
                <a:ea typeface="+mn-ea"/>
                <a:cs typeface="+mn-cs"/>
              </a:rPr>
              <a:t>Sub-seasonal to Seasonal</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F2F2F2"/>
                </a:solidFill>
                <a:effectLst/>
                <a:uLnTx/>
                <a:uFillTx/>
                <a:latin typeface="Calibri" panose="020F0502020204030204" pitchFamily="34" charset="0"/>
                <a:ea typeface="+mn-ea"/>
                <a:cs typeface="+mn-cs"/>
              </a:rPr>
              <a:t>Prediction Project</a:t>
            </a:r>
          </a:p>
        </p:txBody>
      </p:sp>
      <p:pic>
        <p:nvPicPr>
          <p:cNvPr id="58380"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3513" y="5124450"/>
            <a:ext cx="99536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1" name="TextBox 15"/>
          <p:cNvSpPr txBox="1">
            <a:spLocks noChangeArrowheads="1"/>
          </p:cNvSpPr>
          <p:nvPr/>
        </p:nvSpPr>
        <p:spPr bwMode="auto">
          <a:xfrm>
            <a:off x="334963" y="1498600"/>
            <a:ext cx="2441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2F2F2"/>
                </a:solidFill>
                <a:effectLst/>
                <a:uLnTx/>
                <a:uFillTx/>
                <a:latin typeface="Calibri" panose="020F0502020204030204" pitchFamily="34" charset="0"/>
                <a:ea typeface="+mn-ea"/>
                <a:cs typeface="+mn-cs"/>
              </a:rPr>
              <a:t>Int Coordination Office - China</a:t>
            </a:r>
          </a:p>
        </p:txBody>
      </p:sp>
      <p:sp>
        <p:nvSpPr>
          <p:cNvPr id="58382" name="TextBox 16"/>
          <p:cNvSpPr txBox="1">
            <a:spLocks noChangeArrowheads="1"/>
          </p:cNvSpPr>
          <p:nvPr/>
        </p:nvSpPr>
        <p:spPr bwMode="auto">
          <a:xfrm>
            <a:off x="3221038" y="1498600"/>
            <a:ext cx="2970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2F2F2"/>
                </a:solidFill>
                <a:effectLst/>
                <a:uLnTx/>
                <a:uFillTx/>
                <a:latin typeface="Calibri" panose="020F0502020204030204" pitchFamily="34" charset="0"/>
                <a:ea typeface="+mn-ea"/>
                <a:cs typeface="+mn-cs"/>
              </a:rPr>
              <a:t>Int Coordination Office – South Korea</a:t>
            </a:r>
          </a:p>
        </p:txBody>
      </p:sp>
      <p:sp>
        <p:nvSpPr>
          <p:cNvPr id="58383" name="TextBox 17"/>
          <p:cNvSpPr txBox="1">
            <a:spLocks noChangeArrowheads="1"/>
          </p:cNvSpPr>
          <p:nvPr/>
        </p:nvSpPr>
        <p:spPr bwMode="auto">
          <a:xfrm>
            <a:off x="6326188" y="1497013"/>
            <a:ext cx="2747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2F2F2"/>
                </a:solidFill>
                <a:effectLst/>
                <a:uLnTx/>
                <a:uFillTx/>
                <a:latin typeface="Calibri" panose="020F0502020204030204" pitchFamily="34" charset="0"/>
                <a:ea typeface="+mn-ea"/>
                <a:cs typeface="+mn-cs"/>
              </a:rPr>
              <a:t>Int Coordination Office – Germany</a:t>
            </a:r>
          </a:p>
        </p:txBody>
      </p:sp>
      <p:pic>
        <p:nvPicPr>
          <p:cNvPr id="5838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425" y="5222875"/>
            <a:ext cx="977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125" y="5222875"/>
            <a:ext cx="18415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2625" y="5351463"/>
            <a:ext cx="1198563" cy="49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7" name="Picture 2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4913" y="5621338"/>
            <a:ext cx="13208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2375" y="5976938"/>
            <a:ext cx="109220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9"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48188" y="6153150"/>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0" name="Picture 2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9638" y="6119813"/>
            <a:ext cx="1857375"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1" name="Picture 26"/>
          <p:cNvPicPr>
            <a:picLocks noChangeAspect="1"/>
          </p:cNvPicPr>
          <p:nvPr/>
        </p:nvPicPr>
        <p:blipFill>
          <a:blip r:embed="rId14" cstate="print">
            <a:extLst>
              <a:ext uri="{28A0092B-C50C-407E-A947-70E740481C1C}">
                <a14:useLocalDpi xmlns:a14="http://schemas.microsoft.com/office/drawing/2010/main" val="0"/>
              </a:ext>
            </a:extLst>
          </a:blip>
          <a:srcRect l="17876" t="5009" r="21710" b="3177"/>
          <a:stretch>
            <a:fillRect/>
          </a:stretch>
        </p:blipFill>
        <p:spPr bwMode="auto">
          <a:xfrm>
            <a:off x="1482725" y="5816600"/>
            <a:ext cx="4699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2" name="Picture 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75588" y="6280150"/>
            <a:ext cx="11112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287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txBox="1">
            <a:spLocks/>
          </p:cNvSpPr>
          <p:nvPr/>
        </p:nvSpPr>
        <p:spPr bwMode="auto">
          <a:xfrm>
            <a:off x="347663" y="7938"/>
            <a:ext cx="8229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376092"/>
                </a:solidFill>
                <a:effectLst/>
                <a:uLnTx/>
                <a:uFillTx/>
                <a:latin typeface="Calibri" panose="020F0502020204030204" pitchFamily="34" charset="0"/>
                <a:ea typeface="+mn-ea"/>
                <a:cs typeface="+mn-cs"/>
              </a:rPr>
              <a:t>…following a value chain approach…</a:t>
            </a:r>
          </a:p>
        </p:txBody>
      </p:sp>
      <p:grpSp>
        <p:nvGrpSpPr>
          <p:cNvPr id="54275" name="Group 4110"/>
          <p:cNvGrpSpPr>
            <a:grpSpLocks/>
          </p:cNvGrpSpPr>
          <p:nvPr/>
        </p:nvGrpSpPr>
        <p:grpSpPr bwMode="auto">
          <a:xfrm>
            <a:off x="-138113" y="1338263"/>
            <a:ext cx="1738313" cy="3330575"/>
            <a:chOff x="-138255" y="1338371"/>
            <a:chExt cx="1738193" cy="3329779"/>
          </a:xfrm>
        </p:grpSpPr>
        <p:sp>
          <p:nvSpPr>
            <p:cNvPr id="54312" name="TextBox 15"/>
            <p:cNvSpPr txBox="1">
              <a:spLocks noChangeArrowheads="1"/>
            </p:cNvSpPr>
            <p:nvPr/>
          </p:nvSpPr>
          <p:spPr bwMode="auto">
            <a:xfrm rot="-2468085">
              <a:off x="-138255" y="1338371"/>
              <a:ext cx="17381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Observations</a:t>
              </a:r>
            </a:p>
          </p:txBody>
        </p:sp>
        <p:sp>
          <p:nvSpPr>
            <p:cNvPr id="54313" name="TextBox 29"/>
            <p:cNvSpPr txBox="1">
              <a:spLocks noChangeArrowheads="1"/>
            </p:cNvSpPr>
            <p:nvPr/>
          </p:nvSpPr>
          <p:spPr bwMode="auto">
            <a:xfrm>
              <a:off x="40723" y="4083375"/>
              <a:ext cx="11582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Sensor Technology</a:t>
              </a:r>
            </a:p>
          </p:txBody>
        </p:sp>
        <p:pic>
          <p:nvPicPr>
            <p:cNvPr id="54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 y="2466222"/>
              <a:ext cx="1086956" cy="152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4276" name="Group 4111"/>
          <p:cNvGrpSpPr>
            <a:grpSpLocks/>
          </p:cNvGrpSpPr>
          <p:nvPr/>
        </p:nvGrpSpPr>
        <p:grpSpPr bwMode="auto">
          <a:xfrm>
            <a:off x="1436688" y="1181100"/>
            <a:ext cx="1889125" cy="3733800"/>
            <a:chOff x="1437252" y="1180722"/>
            <a:chExt cx="1887787" cy="3733650"/>
          </a:xfrm>
        </p:grpSpPr>
        <p:sp>
          <p:nvSpPr>
            <p:cNvPr id="54309" name="TextBox 16"/>
            <p:cNvSpPr txBox="1">
              <a:spLocks noChangeArrowheads="1"/>
            </p:cNvSpPr>
            <p:nvPr/>
          </p:nvSpPr>
          <p:spPr bwMode="auto">
            <a:xfrm rot="-2468085">
              <a:off x="1783318" y="1180722"/>
              <a:ext cx="15417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Seamless Earth System Modelling</a:t>
              </a:r>
            </a:p>
          </p:txBody>
        </p:sp>
        <p:sp>
          <p:nvSpPr>
            <p:cNvPr id="54310" name="TextBox 31"/>
            <p:cNvSpPr txBox="1">
              <a:spLocks noChangeArrowheads="1"/>
            </p:cNvSpPr>
            <p:nvPr/>
          </p:nvSpPr>
          <p:spPr bwMode="auto">
            <a:xfrm>
              <a:off x="1437252" y="4083375"/>
              <a:ext cx="18683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Atmosphere, Ocean, Land Surface &amp; Pollution Modelling</a:t>
              </a:r>
            </a:p>
          </p:txBody>
        </p:sp>
        <p:pic>
          <p:nvPicPr>
            <p:cNvPr id="543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937" y="2616119"/>
              <a:ext cx="1740980" cy="130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4277" name="Group 4109"/>
          <p:cNvGrpSpPr>
            <a:grpSpLocks/>
          </p:cNvGrpSpPr>
          <p:nvPr/>
        </p:nvGrpSpPr>
        <p:grpSpPr bwMode="auto">
          <a:xfrm>
            <a:off x="7491413" y="1417638"/>
            <a:ext cx="1733550" cy="3789362"/>
            <a:chOff x="7492108" y="1417896"/>
            <a:chExt cx="1732973" cy="3788862"/>
          </a:xfrm>
        </p:grpSpPr>
        <p:sp>
          <p:nvSpPr>
            <p:cNvPr id="54306" name="TextBox 20"/>
            <p:cNvSpPr txBox="1">
              <a:spLocks noChangeArrowheads="1"/>
            </p:cNvSpPr>
            <p:nvPr/>
          </p:nvSpPr>
          <p:spPr bwMode="auto">
            <a:xfrm rot="-2468085">
              <a:off x="7683360" y="1417896"/>
              <a:ext cx="15417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Decision</a:t>
              </a:r>
            </a:p>
          </p:txBody>
        </p:sp>
        <p:sp>
          <p:nvSpPr>
            <p:cNvPr id="54307" name="TextBox 34"/>
            <p:cNvSpPr txBox="1">
              <a:spLocks noChangeArrowheads="1"/>
            </p:cNvSpPr>
            <p:nvPr/>
          </p:nvSpPr>
          <p:spPr bwMode="auto">
            <a:xfrm>
              <a:off x="7883171" y="4621983"/>
              <a:ext cx="10972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Behavioural Psychology</a:t>
              </a:r>
            </a:p>
          </p:txBody>
        </p:sp>
        <p:pic>
          <p:nvPicPr>
            <p:cNvPr id="54308" name="Picture 8" descr="Image result for hurricane evacuation rou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108" y="2529174"/>
              <a:ext cx="1674300" cy="167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8" name="Group 4112"/>
          <p:cNvGrpSpPr>
            <a:grpSpLocks/>
          </p:cNvGrpSpPr>
          <p:nvPr/>
        </p:nvGrpSpPr>
        <p:grpSpPr bwMode="auto">
          <a:xfrm>
            <a:off x="3878263" y="1249363"/>
            <a:ext cx="1662112" cy="4003675"/>
            <a:chOff x="3877491" y="1249633"/>
            <a:chExt cx="1662179" cy="4003292"/>
          </a:xfrm>
        </p:grpSpPr>
        <p:sp>
          <p:nvSpPr>
            <p:cNvPr id="54290" name="TextBox 18"/>
            <p:cNvSpPr txBox="1">
              <a:spLocks noChangeArrowheads="1"/>
            </p:cNvSpPr>
            <p:nvPr/>
          </p:nvSpPr>
          <p:spPr bwMode="auto">
            <a:xfrm rot="-2468085">
              <a:off x="4306107" y="1249633"/>
              <a:ext cx="12335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Impact Forecast</a:t>
              </a:r>
            </a:p>
          </p:txBody>
        </p:sp>
        <p:sp>
          <p:nvSpPr>
            <p:cNvPr id="54291" name="TextBox 32"/>
            <p:cNvSpPr txBox="1">
              <a:spLocks noChangeArrowheads="1"/>
            </p:cNvSpPr>
            <p:nvPr/>
          </p:nvSpPr>
          <p:spPr bwMode="auto">
            <a:xfrm>
              <a:off x="3936533" y="4421928"/>
              <a:ext cx="15312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Social, Economic &amp; Health Modelling</a:t>
              </a:r>
            </a:p>
          </p:txBody>
        </p:sp>
        <p:grpSp>
          <p:nvGrpSpPr>
            <p:cNvPr id="54292" name="Group 4096"/>
            <p:cNvGrpSpPr>
              <a:grpSpLocks/>
            </p:cNvGrpSpPr>
            <p:nvPr/>
          </p:nvGrpSpPr>
          <p:grpSpPr bwMode="auto">
            <a:xfrm>
              <a:off x="3877491" y="2508377"/>
              <a:ext cx="1590297" cy="1763666"/>
              <a:chOff x="3808326" y="1974584"/>
              <a:chExt cx="1808703" cy="2116914"/>
            </a:xfrm>
          </p:grpSpPr>
          <p:sp>
            <p:nvSpPr>
              <p:cNvPr id="4096" name="Rectangle 4095"/>
              <p:cNvSpPr/>
              <p:nvPr/>
            </p:nvSpPr>
            <p:spPr>
              <a:xfrm>
                <a:off x="3808326" y="1974612"/>
                <a:ext cx="1809206" cy="2116768"/>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Box 45"/>
              <p:cNvSpPr txBox="1"/>
              <p:nvPr/>
            </p:nvSpPr>
            <p:spPr>
              <a:xfrm>
                <a:off x="4346393" y="2081307"/>
                <a:ext cx="621125" cy="245782"/>
              </a:xfrm>
              <a:prstGeom prst="rect">
                <a:avLst/>
              </a:prstGeom>
              <a:solidFill>
                <a:schemeClr val="accent3"/>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err="1">
                    <a:ln>
                      <a:noFill/>
                    </a:ln>
                    <a:solidFill>
                      <a:prstClr val="black"/>
                    </a:solidFill>
                    <a:effectLst/>
                    <a:uLnTx/>
                    <a:uFillTx/>
                    <a:latin typeface="Calibri"/>
                    <a:ea typeface="+mn-ea"/>
                    <a:cs typeface="+mn-cs"/>
                  </a:rPr>
                  <a:t>Extreme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TextBox 53"/>
              <p:cNvSpPr txBox="1"/>
              <p:nvPr/>
            </p:nvSpPr>
            <p:spPr>
              <a:xfrm>
                <a:off x="3887772" y="2944400"/>
                <a:ext cx="662653" cy="245781"/>
              </a:xfrm>
              <a:prstGeom prst="rect">
                <a:avLst/>
              </a:prstGeom>
              <a:solidFill>
                <a:schemeClr val="accent6"/>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err="1">
                    <a:ln>
                      <a:noFill/>
                    </a:ln>
                    <a:solidFill>
                      <a:prstClr val="black"/>
                    </a:solidFill>
                    <a:effectLst/>
                    <a:uLnTx/>
                    <a:uFillTx/>
                    <a:latin typeface="Calibri"/>
                    <a:ea typeface="+mn-ea"/>
                    <a:cs typeface="+mn-cs"/>
                  </a:rPr>
                  <a:t>Exposure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p:cNvSpPr txBox="1"/>
              <p:nvPr/>
            </p:nvSpPr>
            <p:spPr>
              <a:xfrm>
                <a:off x="4647927" y="2944400"/>
                <a:ext cx="845018" cy="245781"/>
              </a:xfrm>
              <a:prstGeom prst="rect">
                <a:avLst/>
              </a:prstGeom>
              <a:solidFill>
                <a:schemeClr val="accent6"/>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err="1">
                    <a:ln>
                      <a:noFill/>
                    </a:ln>
                    <a:solidFill>
                      <a:prstClr val="black"/>
                    </a:solidFill>
                    <a:effectLst/>
                    <a:uLnTx/>
                    <a:uFillTx/>
                    <a:latin typeface="Calibri"/>
                    <a:ea typeface="+mn-ea"/>
                    <a:cs typeface="+mn-cs"/>
                  </a:rPr>
                  <a:t>Vulnerability</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TextBox 55"/>
              <p:cNvSpPr txBox="1"/>
              <p:nvPr/>
            </p:nvSpPr>
            <p:spPr>
              <a:xfrm>
                <a:off x="4407783" y="3323550"/>
                <a:ext cx="545290" cy="247687"/>
              </a:xfrm>
              <a:prstGeom prst="rect">
                <a:avLst/>
              </a:prstGeom>
              <a:solidFill>
                <a:schemeClr val="accent6">
                  <a:lumMod val="75000"/>
                </a:schemeClr>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a:ln>
                      <a:noFill/>
                    </a:ln>
                    <a:solidFill>
                      <a:prstClr val="black"/>
                    </a:solidFill>
                    <a:effectLst/>
                    <a:uLnTx/>
                    <a:uFillTx/>
                    <a:latin typeface="Calibri"/>
                    <a:ea typeface="+mn-ea"/>
                    <a:cs typeface="+mn-cs"/>
                  </a:rPr>
                  <a:t>Impact</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298" name="TextBox 56"/>
              <p:cNvSpPr txBox="1">
                <a:spLocks noChangeArrowheads="1"/>
              </p:cNvSpPr>
              <p:nvPr/>
            </p:nvSpPr>
            <p:spPr bwMode="auto">
              <a:xfrm>
                <a:off x="4176249" y="3756114"/>
                <a:ext cx="960519" cy="24622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H" altLang="en-US" sz="10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t>Reduce Impact</a:t>
                </a:r>
                <a:endParaRPr kumimoji="0" lang="en-US" altLang="en-US" sz="10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endParaRPr>
              </a:p>
            </p:txBody>
          </p:sp>
          <p:cxnSp>
            <p:nvCxnSpPr>
              <p:cNvPr id="48" name="Straight Arrow Connector 47"/>
              <p:cNvCxnSpPr>
                <a:stCxn id="46" idx="2"/>
                <a:endCxn id="53" idx="0"/>
              </p:cNvCxnSpPr>
              <p:nvPr/>
            </p:nvCxnSpPr>
            <p:spPr>
              <a:xfrm>
                <a:off x="4656955" y="2327089"/>
                <a:ext cx="12639" cy="169569"/>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55" idx="0"/>
              </p:cNvCxnSpPr>
              <p:nvPr/>
            </p:nvCxnSpPr>
            <p:spPr>
              <a:xfrm>
                <a:off x="4703901" y="2569059"/>
                <a:ext cx="366535" cy="375341"/>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endCxn id="54" idx="0"/>
              </p:cNvCxnSpPr>
              <p:nvPr/>
            </p:nvCxnSpPr>
            <p:spPr>
              <a:xfrm flipH="1">
                <a:off x="4218195" y="2563344"/>
                <a:ext cx="464038" cy="381056"/>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4395144" y="2496659"/>
                <a:ext cx="548901" cy="247687"/>
              </a:xfrm>
              <a:prstGeom prst="rect">
                <a:avLst/>
              </a:prstGeom>
              <a:solidFill>
                <a:schemeClr val="accent3"/>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dirty="0">
                    <a:ln>
                      <a:noFill/>
                    </a:ln>
                    <a:solidFill>
                      <a:prstClr val="black"/>
                    </a:solidFill>
                    <a:effectLst/>
                    <a:uLnTx/>
                    <a:uFillTx/>
                    <a:latin typeface="Calibri"/>
                    <a:ea typeface="+mn-ea"/>
                    <a:cs typeface="+mn-cs"/>
                  </a:rPr>
                  <a:t>Hazard</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6" name="Straight Arrow Connector 65"/>
              <p:cNvCxnSpPr>
                <a:stCxn id="55" idx="2"/>
              </p:cNvCxnSpPr>
              <p:nvPr/>
            </p:nvCxnSpPr>
            <p:spPr>
              <a:xfrm flipH="1">
                <a:off x="4925988" y="3190181"/>
                <a:ext cx="144448" cy="14099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54" idx="2"/>
              </p:cNvCxnSpPr>
              <p:nvPr/>
            </p:nvCxnSpPr>
            <p:spPr>
              <a:xfrm>
                <a:off x="4218195" y="3190181"/>
                <a:ext cx="288895" cy="13337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4687650" y="3567426"/>
                <a:ext cx="0" cy="188623"/>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54279" name="Group 4108"/>
          <p:cNvGrpSpPr>
            <a:grpSpLocks/>
          </p:cNvGrpSpPr>
          <p:nvPr/>
        </p:nvGrpSpPr>
        <p:grpSpPr bwMode="auto">
          <a:xfrm>
            <a:off x="5799138" y="1006475"/>
            <a:ext cx="1966912" cy="4322763"/>
            <a:chOff x="5799385" y="1006029"/>
            <a:chExt cx="1967160" cy="4323841"/>
          </a:xfrm>
        </p:grpSpPr>
        <p:sp>
          <p:nvSpPr>
            <p:cNvPr id="54284" name="TextBox 19"/>
            <p:cNvSpPr txBox="1">
              <a:spLocks noChangeArrowheads="1"/>
            </p:cNvSpPr>
            <p:nvPr/>
          </p:nvSpPr>
          <p:spPr bwMode="auto">
            <a:xfrm rot="-2468085">
              <a:off x="5887359" y="1006029"/>
              <a:ext cx="18791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Warning and preparedness</a:t>
              </a:r>
            </a:p>
          </p:txBody>
        </p:sp>
        <p:sp>
          <p:nvSpPr>
            <p:cNvPr id="54285" name="TextBox 33"/>
            <p:cNvSpPr txBox="1">
              <a:spLocks noChangeArrowheads="1"/>
            </p:cNvSpPr>
            <p:nvPr/>
          </p:nvSpPr>
          <p:spPr bwMode="auto">
            <a:xfrm>
              <a:off x="5799385" y="4498873"/>
              <a:ext cx="19202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Communication Science: Messages &amp; Media</a:t>
              </a:r>
            </a:p>
          </p:txBody>
        </p:sp>
        <p:grpSp>
          <p:nvGrpSpPr>
            <p:cNvPr id="54286" name="Group 44"/>
            <p:cNvGrpSpPr>
              <a:grpSpLocks/>
            </p:cNvGrpSpPr>
            <p:nvPr/>
          </p:nvGrpSpPr>
          <p:grpSpPr bwMode="auto">
            <a:xfrm>
              <a:off x="5842507" y="3390210"/>
              <a:ext cx="1541621" cy="1087977"/>
              <a:chOff x="5564481" y="1920302"/>
              <a:chExt cx="3083242" cy="2175954"/>
            </a:xfrm>
          </p:grpSpPr>
          <p:pic>
            <p:nvPicPr>
              <p:cNvPr id="5428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481" y="1920302"/>
                <a:ext cx="3083242" cy="2175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43"/>
              <p:cNvSpPr/>
              <p:nvPr/>
            </p:nvSpPr>
            <p:spPr>
              <a:xfrm>
                <a:off x="8297991" y="1969616"/>
                <a:ext cx="349294" cy="14195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428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9385" y="2443191"/>
              <a:ext cx="109537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114" name="Left-Right Arrow 4113"/>
          <p:cNvSpPr/>
          <p:nvPr/>
        </p:nvSpPr>
        <p:spPr>
          <a:xfrm>
            <a:off x="1049338" y="3251200"/>
            <a:ext cx="566737" cy="349250"/>
          </a:xfrm>
          <a:prstGeom prst="lef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Left-Right Arrow 87"/>
          <p:cNvSpPr/>
          <p:nvPr/>
        </p:nvSpPr>
        <p:spPr>
          <a:xfrm>
            <a:off x="3241675" y="3227388"/>
            <a:ext cx="566738" cy="350837"/>
          </a:xfrm>
          <a:prstGeom prst="lef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Left-Right Arrow 88"/>
          <p:cNvSpPr/>
          <p:nvPr/>
        </p:nvSpPr>
        <p:spPr>
          <a:xfrm>
            <a:off x="5476875" y="3227388"/>
            <a:ext cx="565150" cy="350837"/>
          </a:xfrm>
          <a:prstGeom prst="lef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Left-Right Arrow 89"/>
          <p:cNvSpPr/>
          <p:nvPr/>
        </p:nvSpPr>
        <p:spPr>
          <a:xfrm>
            <a:off x="6975475" y="3233738"/>
            <a:ext cx="566738" cy="350837"/>
          </a:xfrm>
          <a:prstGeom prst="leftRight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03743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Picture 5"/>
          <p:cNvPicPr>
            <a:picLocks noChangeAspect="1"/>
          </p:cNvPicPr>
          <p:nvPr/>
        </p:nvPicPr>
        <p:blipFill>
          <a:blip r:embed="rId2"/>
          <a:stretch>
            <a:fillRect/>
          </a:stretch>
        </p:blipFill>
        <p:spPr>
          <a:xfrm>
            <a:off x="132598" y="1859120"/>
            <a:ext cx="2521621" cy="3579075"/>
          </a:xfrm>
          <a:prstGeom prst="rect">
            <a:avLst/>
          </a:prstGeom>
        </p:spPr>
      </p:pic>
      <p:pic>
        <p:nvPicPr>
          <p:cNvPr id="9" name="Picture 8"/>
          <p:cNvPicPr>
            <a:picLocks noChangeAspect="1"/>
          </p:cNvPicPr>
          <p:nvPr/>
        </p:nvPicPr>
        <p:blipFill>
          <a:blip r:embed="rId3"/>
          <a:stretch>
            <a:fillRect/>
          </a:stretch>
        </p:blipFill>
        <p:spPr>
          <a:xfrm>
            <a:off x="2844919" y="1859120"/>
            <a:ext cx="6299081" cy="3579075"/>
          </a:xfrm>
          <a:prstGeom prst="rect">
            <a:avLst/>
          </a:prstGeom>
        </p:spPr>
      </p:pic>
      <p:sp>
        <p:nvSpPr>
          <p:cNvPr id="10" name="Title 1"/>
          <p:cNvSpPr txBox="1">
            <a:spLocks/>
          </p:cNvSpPr>
          <p:nvPr/>
        </p:nvSpPr>
        <p:spPr bwMode="auto">
          <a:xfrm>
            <a:off x="628650" y="227013"/>
            <a:ext cx="7886700"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ZA" altLang="en-US" sz="2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Climate Services</a:t>
            </a:r>
          </a:p>
        </p:txBody>
      </p:sp>
    </p:spTree>
    <p:extLst>
      <p:ext uri="{BB962C8B-B14F-4D97-AF65-F5344CB8AC3E}">
        <p14:creationId xmlns:p14="http://schemas.microsoft.com/office/powerpoint/2010/main" val="3114147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SAWS Response</a:t>
            </a:r>
          </a:p>
        </p:txBody>
      </p:sp>
      <p:sp>
        <p:nvSpPr>
          <p:cNvPr id="3" name="Content Placeholder 2"/>
          <p:cNvSpPr>
            <a:spLocks noGrp="1"/>
          </p:cNvSpPr>
          <p:nvPr>
            <p:ph idx="1"/>
          </p:nvPr>
        </p:nvSpPr>
        <p:spPr/>
        <p:txBody>
          <a:bodyPr/>
          <a:lstStyle/>
          <a:p>
            <a:endParaRPr lang="en-ZA"/>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F50DC-5940-4624-B890-6D5F7EAAC344}"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2155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628650" y="227013"/>
            <a:ext cx="7886700" cy="584200"/>
          </a:xfrm>
          <a:ln w="19050">
            <a:solidFill>
              <a:schemeClr val="tx1"/>
            </a:solidFill>
            <a:miter lim="800000"/>
            <a:headEnd/>
            <a:tailEnd/>
          </a:ln>
        </p:spPr>
        <p:txBody>
          <a:bodyPr/>
          <a:lstStyle/>
          <a:p>
            <a:pPr eaLnBrk="1" hangingPunct="1"/>
            <a:r>
              <a:rPr lang="en-ZA" altLang="en-US" sz="2800" b="1" smtClean="0">
                <a:solidFill>
                  <a:srgbClr val="0070C0"/>
                </a:solidFill>
              </a:rPr>
              <a:t>SAWS Strategy 2019/2020 – 2023/2024</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F1A5D-0C27-45FB-9A45-8D09BAFE1C84}"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Content Placeholder 2"/>
          <p:cNvSpPr>
            <a:spLocks noGrp="1"/>
          </p:cNvSpPr>
          <p:nvPr>
            <p:ph idx="1"/>
          </p:nvPr>
        </p:nvSpPr>
        <p:spPr>
          <a:xfrm>
            <a:off x="628650" y="954088"/>
            <a:ext cx="7886700" cy="5524500"/>
          </a:xfrm>
        </p:spPr>
        <p:txBody>
          <a:bodyPr/>
          <a:lstStyle/>
          <a:p>
            <a:pPr marL="0" indent="0" eaLnBrk="1" hangingPunct="1">
              <a:buFont typeface="Arial" panose="020B0604020202020204" pitchFamily="34" charset="0"/>
              <a:buNone/>
              <a:defRPr/>
            </a:pPr>
            <a:r>
              <a:rPr lang="en-US" sz="2400" b="1" u="sng" dirty="0">
                <a:solidFill>
                  <a:srgbClr val="0070C0"/>
                </a:solidFill>
              </a:rPr>
              <a:t>Strategic </a:t>
            </a:r>
            <a:r>
              <a:rPr lang="en-US" sz="2400" b="1" u="sng" dirty="0" err="1">
                <a:solidFill>
                  <a:srgbClr val="0070C0"/>
                </a:solidFill>
              </a:rPr>
              <a:t>Programmes</a:t>
            </a:r>
            <a:r>
              <a:rPr lang="en-US" sz="2400" b="1" u="sng" dirty="0">
                <a:solidFill>
                  <a:srgbClr val="0070C0"/>
                </a:solidFill>
              </a:rPr>
              <a:t> and Objectives </a:t>
            </a:r>
            <a:endParaRPr lang="en-US" sz="2400" b="1" u="sng" dirty="0" smtClean="0">
              <a:solidFill>
                <a:srgbClr val="0070C0"/>
              </a:solidFill>
            </a:endParaRPr>
          </a:p>
          <a:p>
            <a:pPr marL="0" indent="0" eaLnBrk="1" hangingPunct="1">
              <a:buFont typeface="Arial" panose="020B0604020202020204" pitchFamily="34" charset="0"/>
              <a:buNone/>
              <a:defRPr/>
            </a:pPr>
            <a:endParaRPr lang="en-US" sz="1600" b="1" dirty="0" smtClean="0"/>
          </a:p>
          <a:p>
            <a:pPr marL="0" indent="0" eaLnBrk="1" hangingPunct="1">
              <a:spcBef>
                <a:spcPts val="0"/>
              </a:spcBef>
              <a:buFont typeface="Arial" panose="020B0604020202020204" pitchFamily="34" charset="0"/>
              <a:buNone/>
              <a:defRPr/>
            </a:pPr>
            <a:r>
              <a:rPr lang="en-US" sz="1600" b="1" dirty="0" smtClean="0"/>
              <a:t>Programme </a:t>
            </a:r>
            <a:r>
              <a:rPr lang="en-US" sz="1600" b="1" dirty="0"/>
              <a:t>1: Weather and Climate Services </a:t>
            </a:r>
            <a:endParaRPr lang="en-US" sz="1600" b="1" dirty="0" smtClean="0"/>
          </a:p>
          <a:p>
            <a:pPr lvl="1" eaLnBrk="1" hangingPunct="1">
              <a:defRPr/>
            </a:pPr>
            <a:r>
              <a:rPr lang="en-US" sz="1400" dirty="0" smtClean="0"/>
              <a:t>The </a:t>
            </a:r>
            <a:r>
              <a:rPr lang="en-US" sz="1400" dirty="0"/>
              <a:t>purpose of this programme is to develop and provide meteorological solutions to all South Africans every day. </a:t>
            </a:r>
            <a:endParaRPr lang="en-US" sz="1400" dirty="0" smtClean="0"/>
          </a:p>
          <a:p>
            <a:pPr marL="457200" lvl="1" indent="0" eaLnBrk="1" hangingPunct="1">
              <a:buFont typeface="Arial" panose="020B0604020202020204" pitchFamily="34" charset="0"/>
              <a:buNone/>
              <a:defRPr/>
            </a:pPr>
            <a:r>
              <a:rPr lang="en-US" sz="1400" b="1" dirty="0" smtClean="0"/>
              <a:t>The </a:t>
            </a:r>
            <a:r>
              <a:rPr lang="en-US" sz="1400" b="1" dirty="0"/>
              <a:t>programme is anchored on 3 strategic objectives with </a:t>
            </a:r>
            <a:r>
              <a:rPr lang="en-US" sz="1400" b="1" dirty="0" smtClean="0"/>
              <a:t>9 </a:t>
            </a:r>
            <a:r>
              <a:rPr lang="en-US" sz="1400" b="1" dirty="0"/>
              <a:t>targets</a:t>
            </a:r>
            <a:r>
              <a:rPr lang="en-US" sz="1400" b="1" dirty="0" smtClean="0"/>
              <a:t>.</a:t>
            </a:r>
          </a:p>
          <a:p>
            <a:pPr marL="457200" lvl="1" indent="0" eaLnBrk="1" hangingPunct="1">
              <a:buFont typeface="Arial" panose="020B0604020202020204" pitchFamily="34" charset="0"/>
              <a:buNone/>
              <a:defRPr/>
            </a:pPr>
            <a:r>
              <a:rPr lang="en-US" sz="1400" dirty="0" smtClean="0"/>
              <a:t>The strategic objectives encompass:</a:t>
            </a:r>
          </a:p>
          <a:p>
            <a:pPr lvl="2" eaLnBrk="1" hangingPunct="1">
              <a:defRPr/>
            </a:pPr>
            <a:r>
              <a:rPr lang="en-US" sz="1200" dirty="0" smtClean="0">
                <a:solidFill>
                  <a:srgbClr val="FF0000"/>
                </a:solidFill>
              </a:rPr>
              <a:t>Warnings</a:t>
            </a:r>
            <a:r>
              <a:rPr lang="en-US" sz="1200" dirty="0">
                <a:solidFill>
                  <a:srgbClr val="FF0000"/>
                </a:solidFill>
              </a:rPr>
              <a:t>, alerts and </a:t>
            </a:r>
            <a:r>
              <a:rPr lang="en-US" sz="1200" dirty="0" smtClean="0">
                <a:solidFill>
                  <a:srgbClr val="FF0000"/>
                </a:solidFill>
              </a:rPr>
              <a:t>advisories: </a:t>
            </a:r>
            <a:r>
              <a:rPr lang="en-US" sz="1200" b="1" dirty="0" smtClean="0">
                <a:solidFill>
                  <a:srgbClr val="FF0000"/>
                </a:solidFill>
              </a:rPr>
              <a:t>Public, Impact based forecasting, DRR</a:t>
            </a:r>
            <a:endParaRPr lang="en-US" sz="1200" b="1" dirty="0" smtClean="0">
              <a:solidFill>
                <a:srgbClr val="FF0000"/>
              </a:solidFill>
            </a:endParaRPr>
          </a:p>
          <a:p>
            <a:pPr lvl="2" eaLnBrk="1" hangingPunct="1">
              <a:defRPr/>
            </a:pPr>
            <a:r>
              <a:rPr lang="en-US" sz="1200" dirty="0" smtClean="0">
                <a:solidFill>
                  <a:srgbClr val="FF0000"/>
                </a:solidFill>
              </a:rPr>
              <a:t>Climate </a:t>
            </a:r>
            <a:r>
              <a:rPr lang="en-US" sz="1200" dirty="0" smtClean="0">
                <a:solidFill>
                  <a:srgbClr val="FF0000"/>
                </a:solidFill>
              </a:rPr>
              <a:t>Services: </a:t>
            </a:r>
            <a:r>
              <a:rPr lang="en-US" sz="1200" b="1" dirty="0" smtClean="0">
                <a:solidFill>
                  <a:srgbClr val="FF0000"/>
                </a:solidFill>
              </a:rPr>
              <a:t>NFCS</a:t>
            </a:r>
            <a:endParaRPr lang="en-US" sz="1200" b="1" dirty="0" smtClean="0">
              <a:solidFill>
                <a:srgbClr val="FF0000"/>
              </a:solidFill>
            </a:endParaRPr>
          </a:p>
          <a:p>
            <a:pPr lvl="2" eaLnBrk="1" hangingPunct="1">
              <a:defRPr/>
            </a:pPr>
            <a:r>
              <a:rPr lang="en-US" sz="1200" dirty="0">
                <a:solidFill>
                  <a:srgbClr val="FF0000"/>
                </a:solidFill>
              </a:rPr>
              <a:t>Sector-specific solution service delivery / </a:t>
            </a:r>
            <a:r>
              <a:rPr lang="en-US" sz="1200" dirty="0" smtClean="0">
                <a:solidFill>
                  <a:srgbClr val="FF0000"/>
                </a:solidFill>
              </a:rPr>
              <a:t>dissemination: </a:t>
            </a:r>
            <a:r>
              <a:rPr lang="en-US" sz="1200" b="1" dirty="0" smtClean="0">
                <a:solidFill>
                  <a:srgbClr val="FF0000"/>
                </a:solidFill>
              </a:rPr>
              <a:t>Air Quality, Aviation, Marine etc.</a:t>
            </a:r>
            <a:endParaRPr lang="en-US" sz="1200" b="1" dirty="0" smtClean="0">
              <a:solidFill>
                <a:srgbClr val="FF0000"/>
              </a:solidFill>
            </a:endParaRPr>
          </a:p>
          <a:p>
            <a:pPr lvl="1" eaLnBrk="1" hangingPunct="1">
              <a:defRPr/>
            </a:pPr>
            <a:endParaRPr lang="en-US" sz="1400" dirty="0" smtClean="0"/>
          </a:p>
          <a:p>
            <a:pPr marL="0" indent="0" eaLnBrk="1" hangingPunct="1">
              <a:buFont typeface="Arial" panose="020B0604020202020204" pitchFamily="34" charset="0"/>
              <a:buNone/>
              <a:defRPr/>
            </a:pPr>
            <a:r>
              <a:rPr lang="en-US" sz="1600" b="1" dirty="0" smtClean="0"/>
              <a:t>Programme </a:t>
            </a:r>
            <a:r>
              <a:rPr lang="en-US" sz="1600" b="1" dirty="0"/>
              <a:t>2: Research and </a:t>
            </a:r>
            <a:r>
              <a:rPr lang="en-US" sz="1600" b="1" dirty="0" smtClean="0"/>
              <a:t>Innovation</a:t>
            </a:r>
          </a:p>
          <a:p>
            <a:pPr lvl="1" eaLnBrk="1" hangingPunct="1">
              <a:defRPr/>
            </a:pPr>
            <a:r>
              <a:rPr lang="en-US" sz="1400" dirty="0" smtClean="0">
                <a:solidFill>
                  <a:prstClr val="black"/>
                </a:solidFill>
              </a:rPr>
              <a:t>The programme focusses </a:t>
            </a:r>
            <a:r>
              <a:rPr lang="en-US" sz="1400" dirty="0">
                <a:solidFill>
                  <a:prstClr val="black"/>
                </a:solidFill>
              </a:rPr>
              <a:t>on the generation of new scientific insights in atmospheric and related sciences, specifically as related to weather, climate and related environmental matters and developing user relevant and innovative products and services to support socio-economic development and build resilience. </a:t>
            </a:r>
            <a:endParaRPr lang="en-US" sz="1400" dirty="0" smtClean="0">
              <a:solidFill>
                <a:prstClr val="black"/>
              </a:solidFill>
            </a:endParaRPr>
          </a:p>
          <a:p>
            <a:pPr marL="457200" lvl="1" indent="0" eaLnBrk="1" hangingPunct="1">
              <a:buFont typeface="Arial" panose="020B0604020202020204" pitchFamily="34" charset="0"/>
              <a:buNone/>
              <a:defRPr/>
            </a:pPr>
            <a:r>
              <a:rPr lang="en-US" sz="1400" b="1" dirty="0" smtClean="0">
                <a:solidFill>
                  <a:prstClr val="black"/>
                </a:solidFill>
              </a:rPr>
              <a:t>The </a:t>
            </a:r>
            <a:r>
              <a:rPr lang="en-US" sz="1400" b="1" dirty="0">
                <a:solidFill>
                  <a:prstClr val="black"/>
                </a:solidFill>
              </a:rPr>
              <a:t>programme is anchored on 2 strategic objectives with 4 targets</a:t>
            </a:r>
            <a:r>
              <a:rPr lang="en-US" sz="1400" b="1" dirty="0" smtClean="0">
                <a:solidFill>
                  <a:prstClr val="black"/>
                </a:solidFill>
              </a:rPr>
              <a:t>.</a:t>
            </a:r>
          </a:p>
          <a:p>
            <a:pPr marL="457200" lvl="1" indent="0" eaLnBrk="1" hangingPunct="1">
              <a:buFont typeface="Arial" panose="020B0604020202020204" pitchFamily="34" charset="0"/>
              <a:buNone/>
              <a:defRPr/>
            </a:pPr>
            <a:r>
              <a:rPr lang="en-US" sz="1400" dirty="0">
                <a:solidFill>
                  <a:prstClr val="black"/>
                </a:solidFill>
              </a:rPr>
              <a:t>The strategic objectives encompass:</a:t>
            </a:r>
          </a:p>
          <a:p>
            <a:pPr lvl="2" eaLnBrk="1" hangingPunct="1">
              <a:defRPr/>
            </a:pPr>
            <a:r>
              <a:rPr lang="en-US" sz="1200" dirty="0" smtClean="0">
                <a:solidFill>
                  <a:srgbClr val="FF0000"/>
                </a:solidFill>
              </a:rPr>
              <a:t>Research</a:t>
            </a:r>
          </a:p>
          <a:p>
            <a:pPr lvl="2" eaLnBrk="1" hangingPunct="1">
              <a:defRPr/>
            </a:pPr>
            <a:r>
              <a:rPr lang="en-US" sz="1200" dirty="0">
                <a:solidFill>
                  <a:srgbClr val="FF0000"/>
                </a:solidFill>
              </a:rPr>
              <a:t>Solution development / </a:t>
            </a:r>
            <a:r>
              <a:rPr lang="en-US" sz="1200" dirty="0" smtClean="0">
                <a:solidFill>
                  <a:srgbClr val="FF0000"/>
                </a:solidFill>
              </a:rPr>
              <a:t>maintenance</a:t>
            </a:r>
            <a:endParaRPr lang="en-US" sz="1400" dirty="0">
              <a:solidFill>
                <a:prstClr val="black"/>
              </a:solidFill>
            </a:endParaRPr>
          </a:p>
          <a:p>
            <a:pPr marL="0" indent="0" eaLnBrk="1" hangingPunct="1">
              <a:buFont typeface="Arial" panose="020B0604020202020204" pitchFamily="34" charset="0"/>
              <a:buNone/>
              <a:defRPr/>
            </a:pPr>
            <a:endParaRPr lang="en-US" sz="1600" b="1" dirty="0" smtClean="0"/>
          </a:p>
        </p:txBody>
      </p:sp>
    </p:spTree>
    <p:extLst>
      <p:ext uri="{BB962C8B-B14F-4D97-AF65-F5344CB8AC3E}">
        <p14:creationId xmlns:p14="http://schemas.microsoft.com/office/powerpoint/2010/main" val="1014171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734001"/>
          </a:xfrm>
        </p:spPr>
        <p:txBody>
          <a:bodyPr>
            <a:normAutofit/>
          </a:bodyPr>
          <a:lstStyle/>
          <a:p>
            <a:r>
              <a:rPr lang="en-ZA" sz="3200" b="1" dirty="0" smtClean="0"/>
              <a:t>Content</a:t>
            </a:r>
            <a:endParaRPr lang="en-ZA" sz="3200" b="1" dirty="0"/>
          </a:p>
        </p:txBody>
      </p:sp>
      <p:sp>
        <p:nvSpPr>
          <p:cNvPr id="3" name="Content Placeholder 2"/>
          <p:cNvSpPr>
            <a:spLocks noGrp="1"/>
          </p:cNvSpPr>
          <p:nvPr>
            <p:ph sz="half" idx="2"/>
          </p:nvPr>
        </p:nvSpPr>
        <p:spPr>
          <a:xfrm>
            <a:off x="629842" y="1191492"/>
            <a:ext cx="7885508" cy="4952934"/>
          </a:xfrm>
        </p:spPr>
        <p:txBody>
          <a:bodyPr>
            <a:normAutofit/>
          </a:bodyPr>
          <a:lstStyle/>
          <a:p>
            <a:pPr>
              <a:lnSpc>
                <a:spcPct val="150000"/>
              </a:lnSpc>
            </a:pPr>
            <a:r>
              <a:rPr lang="en-US" sz="2400" dirty="0"/>
              <a:t>C</a:t>
            </a:r>
            <a:r>
              <a:rPr lang="en-US" sz="2400" dirty="0" smtClean="0"/>
              <a:t>urrent </a:t>
            </a:r>
            <a:r>
              <a:rPr lang="en-US" sz="2400" dirty="0"/>
              <a:t>Realities and looking </a:t>
            </a:r>
            <a:r>
              <a:rPr lang="en-US" sz="2400" dirty="0" smtClean="0"/>
              <a:t>Forward</a:t>
            </a:r>
          </a:p>
          <a:p>
            <a:pPr>
              <a:lnSpc>
                <a:spcPct val="150000"/>
              </a:lnSpc>
            </a:pPr>
            <a:r>
              <a:rPr lang="en-US" sz="2400" dirty="0" smtClean="0"/>
              <a:t>International Research </a:t>
            </a:r>
            <a:r>
              <a:rPr lang="en-US" sz="2400" dirty="0" err="1" smtClean="0"/>
              <a:t>Programme</a:t>
            </a:r>
            <a:r>
              <a:rPr lang="en-US" sz="2400" dirty="0" smtClean="0"/>
              <a:t> Response</a:t>
            </a:r>
            <a:endParaRPr lang="en-US" sz="2400" dirty="0" smtClean="0"/>
          </a:p>
          <a:p>
            <a:pPr>
              <a:lnSpc>
                <a:spcPct val="150000"/>
              </a:lnSpc>
            </a:pPr>
            <a:r>
              <a:rPr lang="en-ZA" sz="2400" dirty="0" smtClean="0"/>
              <a:t>The SAWS Response</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2D662-4A29-4236-A671-DDB739257EB1}"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ZA"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11903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628650" y="227013"/>
            <a:ext cx="7886700" cy="584200"/>
          </a:xfrm>
          <a:ln w="19050">
            <a:solidFill>
              <a:schemeClr val="tx1"/>
            </a:solidFill>
            <a:miter lim="800000"/>
            <a:headEnd/>
            <a:tailEnd/>
          </a:ln>
        </p:spPr>
        <p:txBody>
          <a:bodyPr/>
          <a:lstStyle/>
          <a:p>
            <a:pPr eaLnBrk="1" hangingPunct="1"/>
            <a:r>
              <a:rPr lang="en-ZA" altLang="en-US" sz="2800" b="1" smtClean="0">
                <a:solidFill>
                  <a:srgbClr val="0070C0"/>
                </a:solidFill>
              </a:rPr>
              <a:t>SAWS Strategy 2019/2020 – 2023/2024</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DBA20-A64E-454C-9EC1-1C697424E43A}"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Content Placeholder 2"/>
          <p:cNvSpPr>
            <a:spLocks noGrp="1"/>
          </p:cNvSpPr>
          <p:nvPr>
            <p:ph idx="1"/>
          </p:nvPr>
        </p:nvSpPr>
        <p:spPr>
          <a:xfrm>
            <a:off x="628650" y="954088"/>
            <a:ext cx="7886700" cy="5524500"/>
          </a:xfrm>
        </p:spPr>
        <p:txBody>
          <a:bodyPr/>
          <a:lstStyle/>
          <a:p>
            <a:pPr marL="0" indent="0" eaLnBrk="1" hangingPunct="1">
              <a:buFont typeface="Arial" panose="020B0604020202020204" pitchFamily="34" charset="0"/>
              <a:buNone/>
              <a:defRPr/>
            </a:pPr>
            <a:r>
              <a:rPr lang="en-US" sz="2400" b="1" u="sng" dirty="0">
                <a:solidFill>
                  <a:srgbClr val="0070C0"/>
                </a:solidFill>
              </a:rPr>
              <a:t>Strategic </a:t>
            </a:r>
            <a:r>
              <a:rPr lang="en-US" sz="2400" b="1" u="sng" dirty="0" err="1">
                <a:solidFill>
                  <a:srgbClr val="0070C0"/>
                </a:solidFill>
              </a:rPr>
              <a:t>Programmes</a:t>
            </a:r>
            <a:r>
              <a:rPr lang="en-US" sz="2400" b="1" u="sng" dirty="0">
                <a:solidFill>
                  <a:srgbClr val="0070C0"/>
                </a:solidFill>
              </a:rPr>
              <a:t> and Objectives </a:t>
            </a:r>
            <a:endParaRPr lang="en-US" sz="2400" b="1" u="sng" dirty="0" smtClean="0">
              <a:solidFill>
                <a:srgbClr val="0070C0"/>
              </a:solidFill>
            </a:endParaRPr>
          </a:p>
          <a:p>
            <a:pPr lvl="1" eaLnBrk="1" hangingPunct="1">
              <a:spcBef>
                <a:spcPts val="1000"/>
              </a:spcBef>
              <a:defRPr/>
            </a:pPr>
            <a:endParaRPr lang="en-US" sz="1400" dirty="0">
              <a:solidFill>
                <a:prstClr val="black"/>
              </a:solidFill>
            </a:endParaRPr>
          </a:p>
          <a:p>
            <a:pPr marL="0" indent="0" eaLnBrk="1" hangingPunct="1">
              <a:buFont typeface="Arial" panose="020B0604020202020204" pitchFamily="34" charset="0"/>
              <a:buNone/>
              <a:defRPr/>
            </a:pPr>
            <a:r>
              <a:rPr lang="en-US" sz="1600" b="1" dirty="0">
                <a:solidFill>
                  <a:prstClr val="black"/>
                </a:solidFill>
              </a:rPr>
              <a:t>Programme 3: Infrastructure and Information Systems </a:t>
            </a:r>
            <a:endParaRPr lang="en-US" sz="1600" b="1" dirty="0" smtClean="0">
              <a:solidFill>
                <a:prstClr val="black"/>
              </a:solidFill>
            </a:endParaRPr>
          </a:p>
          <a:p>
            <a:pPr lvl="1" eaLnBrk="1" hangingPunct="1">
              <a:defRPr/>
            </a:pPr>
            <a:r>
              <a:rPr lang="en-US" sz="1400" dirty="0">
                <a:solidFill>
                  <a:prstClr val="black"/>
                </a:solidFill>
              </a:rPr>
              <a:t>The </a:t>
            </a:r>
            <a:r>
              <a:rPr lang="en-US" sz="1400" dirty="0" smtClean="0">
                <a:solidFill>
                  <a:prstClr val="black"/>
                </a:solidFill>
              </a:rPr>
              <a:t>purpose of programme </a:t>
            </a:r>
            <a:r>
              <a:rPr lang="en-US" sz="1400" dirty="0">
                <a:solidFill>
                  <a:prstClr val="black"/>
                </a:solidFill>
              </a:rPr>
              <a:t>is to upgrade, expand and optimise the SAWS observational infrastructure, as well as the communication, processing and data systems that form the bedrock of the SAWS value chain. These include the all the observation systems over South Africa and the surrounding oceans, the ICT systems required to run numerical models to ensure that South Africans can benefit from weather and climate services and the communication system to ensure that these services reach the population.  </a:t>
            </a:r>
            <a:endParaRPr lang="en-US" sz="1400" dirty="0" smtClean="0">
              <a:solidFill>
                <a:prstClr val="black"/>
              </a:solidFill>
            </a:endParaRPr>
          </a:p>
          <a:p>
            <a:pPr marL="457200" lvl="1" indent="0" eaLnBrk="1" hangingPunct="1">
              <a:buFont typeface="Arial" panose="020B0604020202020204" pitchFamily="34" charset="0"/>
              <a:buNone/>
              <a:defRPr/>
            </a:pPr>
            <a:r>
              <a:rPr lang="en-US" sz="1400" b="1" dirty="0" smtClean="0">
                <a:solidFill>
                  <a:prstClr val="black"/>
                </a:solidFill>
              </a:rPr>
              <a:t>The </a:t>
            </a:r>
            <a:r>
              <a:rPr lang="en-US" sz="1400" b="1" dirty="0">
                <a:solidFill>
                  <a:prstClr val="black"/>
                </a:solidFill>
              </a:rPr>
              <a:t>programme is anchored on 2 strategic objectives and 11 targets</a:t>
            </a:r>
            <a:r>
              <a:rPr lang="en-US" sz="1400" b="1" dirty="0" smtClean="0">
                <a:solidFill>
                  <a:prstClr val="black"/>
                </a:solidFill>
              </a:rPr>
              <a:t>.</a:t>
            </a:r>
          </a:p>
          <a:p>
            <a:pPr marL="457200" lvl="1" indent="0" eaLnBrk="1" hangingPunct="1">
              <a:buFont typeface="Arial" panose="020B0604020202020204" pitchFamily="34" charset="0"/>
              <a:buNone/>
              <a:defRPr/>
            </a:pPr>
            <a:r>
              <a:rPr lang="en-US" sz="1400" dirty="0">
                <a:solidFill>
                  <a:prstClr val="black"/>
                </a:solidFill>
              </a:rPr>
              <a:t>The strategic objectives encompass</a:t>
            </a:r>
            <a:r>
              <a:rPr lang="en-US" sz="1400" dirty="0" smtClean="0">
                <a:solidFill>
                  <a:prstClr val="black"/>
                </a:solidFill>
              </a:rPr>
              <a:t>:</a:t>
            </a:r>
          </a:p>
          <a:p>
            <a:pPr lvl="2" eaLnBrk="1" hangingPunct="1">
              <a:defRPr/>
            </a:pPr>
            <a:r>
              <a:rPr lang="en-US" sz="1200" dirty="0">
                <a:solidFill>
                  <a:srgbClr val="FF0000"/>
                </a:solidFill>
              </a:rPr>
              <a:t>Optimal management of </a:t>
            </a:r>
            <a:r>
              <a:rPr lang="en-US" sz="1200" dirty="0" smtClean="0">
                <a:solidFill>
                  <a:srgbClr val="FF0000"/>
                </a:solidFill>
              </a:rPr>
              <a:t>infrastructure</a:t>
            </a:r>
          </a:p>
          <a:p>
            <a:pPr lvl="2" eaLnBrk="1" hangingPunct="1">
              <a:defRPr/>
            </a:pPr>
            <a:r>
              <a:rPr lang="en-US" sz="1200" dirty="0">
                <a:solidFill>
                  <a:srgbClr val="FF0000"/>
                </a:solidFill>
              </a:rPr>
              <a:t>Quality data </a:t>
            </a:r>
          </a:p>
          <a:p>
            <a:pPr marL="457200" lvl="1" indent="0" eaLnBrk="1" hangingPunct="1">
              <a:buFont typeface="Arial" panose="020B0604020202020204" pitchFamily="34" charset="0"/>
              <a:buNone/>
              <a:defRPr/>
            </a:pPr>
            <a:endParaRPr lang="en-US" sz="1400" b="1" dirty="0">
              <a:solidFill>
                <a:prstClr val="black"/>
              </a:solidFill>
            </a:endParaRPr>
          </a:p>
          <a:p>
            <a:pPr marL="0" indent="0" eaLnBrk="1" hangingPunct="1">
              <a:buFont typeface="Arial" panose="020B0604020202020204" pitchFamily="34" charset="0"/>
              <a:buNone/>
              <a:defRPr/>
            </a:pPr>
            <a:endParaRPr lang="en-US" sz="1400" dirty="0">
              <a:solidFill>
                <a:prstClr val="black"/>
              </a:solidFill>
            </a:endParaRPr>
          </a:p>
          <a:p>
            <a:pPr marL="0" indent="0" eaLnBrk="1" hangingPunct="1">
              <a:buFont typeface="Arial" panose="020B0604020202020204" pitchFamily="34" charset="0"/>
              <a:buNone/>
              <a:defRPr/>
            </a:pPr>
            <a:endParaRPr lang="en-US" sz="1400" dirty="0">
              <a:solidFill>
                <a:prstClr val="black"/>
              </a:solidFill>
            </a:endParaRPr>
          </a:p>
          <a:p>
            <a:pPr marL="0" indent="0" eaLnBrk="1" hangingPunct="1">
              <a:buFont typeface="Arial" panose="020B0604020202020204" pitchFamily="34" charset="0"/>
              <a:buNone/>
              <a:defRPr/>
            </a:pPr>
            <a:endParaRPr lang="en-US" sz="1600" b="1" dirty="0" smtClean="0"/>
          </a:p>
        </p:txBody>
      </p:sp>
    </p:spTree>
    <p:extLst>
      <p:ext uri="{BB962C8B-B14F-4D97-AF65-F5344CB8AC3E}">
        <p14:creationId xmlns:p14="http://schemas.microsoft.com/office/powerpoint/2010/main" val="1583431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628650" y="227013"/>
            <a:ext cx="7886700" cy="584200"/>
          </a:xfrm>
          <a:ln w="19050">
            <a:solidFill>
              <a:schemeClr val="tx1"/>
            </a:solidFill>
            <a:miter lim="800000"/>
            <a:headEnd/>
            <a:tailEnd/>
          </a:ln>
        </p:spPr>
        <p:txBody>
          <a:bodyPr/>
          <a:lstStyle/>
          <a:p>
            <a:pPr eaLnBrk="1" hangingPunct="1"/>
            <a:r>
              <a:rPr lang="en-ZA" altLang="en-US" sz="2800" b="1" smtClean="0">
                <a:solidFill>
                  <a:srgbClr val="0070C0"/>
                </a:solidFill>
              </a:rPr>
              <a:t>SAWS Strategy 2019/2020 – 2023/2024</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B215F-3333-43EE-A6A3-927780400E0F}"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Content Placeholder 2"/>
          <p:cNvSpPr>
            <a:spLocks noGrp="1"/>
          </p:cNvSpPr>
          <p:nvPr>
            <p:ph idx="1"/>
          </p:nvPr>
        </p:nvSpPr>
        <p:spPr>
          <a:xfrm>
            <a:off x="628650" y="954088"/>
            <a:ext cx="7886700" cy="5524500"/>
          </a:xfrm>
        </p:spPr>
        <p:txBody>
          <a:bodyPr/>
          <a:lstStyle/>
          <a:p>
            <a:pPr marL="0" indent="0" eaLnBrk="1" hangingPunct="1">
              <a:buFont typeface="Arial" panose="020B0604020202020204" pitchFamily="34" charset="0"/>
              <a:buNone/>
              <a:defRPr/>
            </a:pPr>
            <a:r>
              <a:rPr lang="en-US" sz="2400" b="1" u="sng" dirty="0">
                <a:solidFill>
                  <a:srgbClr val="0070C0"/>
                </a:solidFill>
              </a:rPr>
              <a:t>Strategic </a:t>
            </a:r>
            <a:r>
              <a:rPr lang="en-US" sz="2400" b="1" u="sng" dirty="0" err="1">
                <a:solidFill>
                  <a:srgbClr val="0070C0"/>
                </a:solidFill>
              </a:rPr>
              <a:t>Programmes</a:t>
            </a:r>
            <a:r>
              <a:rPr lang="en-US" sz="2400" b="1" u="sng" dirty="0">
                <a:solidFill>
                  <a:srgbClr val="0070C0"/>
                </a:solidFill>
              </a:rPr>
              <a:t> and Objectives </a:t>
            </a:r>
            <a:endParaRPr lang="en-US" sz="2400" b="1" u="sng" dirty="0" smtClean="0">
              <a:solidFill>
                <a:srgbClr val="0070C0"/>
              </a:solidFill>
            </a:endParaRPr>
          </a:p>
          <a:p>
            <a:pPr lvl="1" eaLnBrk="1" hangingPunct="1">
              <a:spcBef>
                <a:spcPts val="1000"/>
              </a:spcBef>
              <a:defRPr/>
            </a:pPr>
            <a:endParaRPr lang="en-US" sz="1400" dirty="0">
              <a:solidFill>
                <a:prstClr val="black"/>
              </a:solidFill>
            </a:endParaRPr>
          </a:p>
          <a:p>
            <a:pPr marL="0" indent="0" eaLnBrk="1" hangingPunct="1">
              <a:buFont typeface="Arial" panose="020B0604020202020204" pitchFamily="34" charset="0"/>
              <a:buNone/>
              <a:defRPr/>
            </a:pPr>
            <a:r>
              <a:rPr lang="en-US" sz="1600" b="1" dirty="0" smtClean="0">
                <a:solidFill>
                  <a:prstClr val="black"/>
                </a:solidFill>
              </a:rPr>
              <a:t>Programme </a:t>
            </a:r>
            <a:r>
              <a:rPr lang="en-US" sz="1600" b="1" dirty="0">
                <a:solidFill>
                  <a:prstClr val="black"/>
                </a:solidFill>
              </a:rPr>
              <a:t>4: Administration and Corporate Services </a:t>
            </a:r>
            <a:endParaRPr lang="en-US" sz="1600" b="1" dirty="0" smtClean="0">
              <a:solidFill>
                <a:prstClr val="black"/>
              </a:solidFill>
            </a:endParaRPr>
          </a:p>
          <a:p>
            <a:pPr lvl="1" eaLnBrk="1" hangingPunct="1">
              <a:defRPr/>
            </a:pPr>
            <a:r>
              <a:rPr lang="en-US" sz="1400" dirty="0">
                <a:solidFill>
                  <a:prstClr val="black"/>
                </a:solidFill>
              </a:rPr>
              <a:t>The </a:t>
            </a:r>
            <a:r>
              <a:rPr lang="en-US" sz="1400" dirty="0" smtClean="0">
                <a:solidFill>
                  <a:prstClr val="black"/>
                </a:solidFill>
              </a:rPr>
              <a:t>functions of the programme </a:t>
            </a:r>
            <a:r>
              <a:rPr lang="en-US" sz="1400" dirty="0">
                <a:solidFill>
                  <a:prstClr val="black"/>
                </a:solidFill>
              </a:rPr>
              <a:t>consists of the Human Capital Management, Compliance, Total Quality Management, Occupational Health and Safety, Branding and Communication.  </a:t>
            </a:r>
            <a:endParaRPr lang="en-US" sz="1400" dirty="0" smtClean="0">
              <a:solidFill>
                <a:prstClr val="black"/>
              </a:solidFill>
            </a:endParaRPr>
          </a:p>
          <a:p>
            <a:pPr lvl="1" eaLnBrk="1" hangingPunct="1">
              <a:defRPr/>
            </a:pPr>
            <a:r>
              <a:rPr lang="en-US" sz="1400" dirty="0" smtClean="0">
                <a:solidFill>
                  <a:prstClr val="black"/>
                </a:solidFill>
              </a:rPr>
              <a:t>The purpose is to provide </a:t>
            </a:r>
            <a:r>
              <a:rPr lang="en-US" sz="1400" dirty="0">
                <a:solidFill>
                  <a:prstClr val="black"/>
                </a:solidFill>
              </a:rPr>
              <a:t>leadership, strategic, </a:t>
            </a:r>
            <a:r>
              <a:rPr lang="en-US" sz="1400" dirty="0" err="1">
                <a:solidFill>
                  <a:prstClr val="black"/>
                </a:solidFill>
              </a:rPr>
              <a:t>centralised</a:t>
            </a:r>
            <a:r>
              <a:rPr lang="en-US" sz="1400" dirty="0">
                <a:solidFill>
                  <a:prstClr val="black"/>
                </a:solidFill>
              </a:rPr>
              <a:t> administration, executive support, corporate services and, facilitate effective cooperative governance, international relations and environmental education and awareness. </a:t>
            </a:r>
            <a:endParaRPr lang="en-US" sz="1400" dirty="0" smtClean="0">
              <a:solidFill>
                <a:prstClr val="black"/>
              </a:solidFill>
            </a:endParaRPr>
          </a:p>
          <a:p>
            <a:pPr marL="457200" lvl="1" indent="0" eaLnBrk="1" hangingPunct="1">
              <a:buFont typeface="Arial" panose="020B0604020202020204" pitchFamily="34" charset="0"/>
              <a:buNone/>
              <a:defRPr/>
            </a:pPr>
            <a:r>
              <a:rPr lang="en-US" sz="1400" b="1" dirty="0" smtClean="0">
                <a:solidFill>
                  <a:prstClr val="black"/>
                </a:solidFill>
              </a:rPr>
              <a:t>The </a:t>
            </a:r>
            <a:r>
              <a:rPr lang="en-US" sz="1400" b="1" dirty="0">
                <a:solidFill>
                  <a:prstClr val="black"/>
                </a:solidFill>
              </a:rPr>
              <a:t>programme is anchored on </a:t>
            </a:r>
            <a:r>
              <a:rPr lang="en-US" sz="1400" b="1" dirty="0" smtClean="0">
                <a:solidFill>
                  <a:prstClr val="black"/>
                </a:solidFill>
              </a:rPr>
              <a:t>5 </a:t>
            </a:r>
            <a:r>
              <a:rPr lang="en-US" sz="1400" b="1" dirty="0">
                <a:solidFill>
                  <a:prstClr val="black"/>
                </a:solidFill>
              </a:rPr>
              <a:t>strategic objectives </a:t>
            </a:r>
            <a:r>
              <a:rPr lang="en-US" sz="1400" b="1" dirty="0" smtClean="0">
                <a:solidFill>
                  <a:prstClr val="black"/>
                </a:solidFill>
              </a:rPr>
              <a:t>17 </a:t>
            </a:r>
            <a:r>
              <a:rPr lang="en-US" sz="1400" b="1" dirty="0">
                <a:solidFill>
                  <a:prstClr val="black"/>
                </a:solidFill>
              </a:rPr>
              <a:t>targets. </a:t>
            </a:r>
            <a:endParaRPr lang="en-US" sz="1400" b="1" dirty="0" smtClean="0">
              <a:solidFill>
                <a:prstClr val="black"/>
              </a:solidFill>
            </a:endParaRPr>
          </a:p>
          <a:p>
            <a:pPr marL="457200" lvl="1" indent="0" eaLnBrk="1" hangingPunct="1">
              <a:buFont typeface="Arial" panose="020B0604020202020204" pitchFamily="34" charset="0"/>
              <a:buNone/>
              <a:defRPr/>
            </a:pPr>
            <a:r>
              <a:rPr lang="en-US" sz="1400" dirty="0">
                <a:solidFill>
                  <a:prstClr val="black"/>
                </a:solidFill>
              </a:rPr>
              <a:t>The strategic objectives encompass</a:t>
            </a:r>
            <a:r>
              <a:rPr lang="en-US" sz="1400" dirty="0" smtClean="0">
                <a:solidFill>
                  <a:prstClr val="black"/>
                </a:solidFill>
              </a:rPr>
              <a:t>:</a:t>
            </a:r>
          </a:p>
          <a:p>
            <a:pPr lvl="2" eaLnBrk="1" hangingPunct="1">
              <a:defRPr/>
            </a:pPr>
            <a:r>
              <a:rPr lang="en-US" sz="1200" dirty="0">
                <a:solidFill>
                  <a:srgbClr val="FF0000"/>
                </a:solidFill>
              </a:rPr>
              <a:t>Sound corporate </a:t>
            </a:r>
            <a:r>
              <a:rPr lang="en-US" sz="1200" dirty="0" smtClean="0">
                <a:solidFill>
                  <a:srgbClr val="FF0000"/>
                </a:solidFill>
              </a:rPr>
              <a:t>governance</a:t>
            </a:r>
          </a:p>
          <a:p>
            <a:pPr lvl="2" eaLnBrk="1" hangingPunct="1">
              <a:defRPr/>
            </a:pPr>
            <a:r>
              <a:rPr lang="en-US" sz="1200" dirty="0">
                <a:solidFill>
                  <a:srgbClr val="FF0000"/>
                </a:solidFill>
              </a:rPr>
              <a:t>Adequate, appropriately skilled, transformed and diverse </a:t>
            </a:r>
            <a:r>
              <a:rPr lang="en-US" sz="1200" dirty="0" smtClean="0">
                <a:solidFill>
                  <a:srgbClr val="FF0000"/>
                </a:solidFill>
              </a:rPr>
              <a:t>workforce</a:t>
            </a:r>
          </a:p>
          <a:p>
            <a:pPr lvl="2" eaLnBrk="1" hangingPunct="1">
              <a:defRPr/>
            </a:pPr>
            <a:r>
              <a:rPr lang="en-US" sz="1200" dirty="0">
                <a:solidFill>
                  <a:srgbClr val="FF0000"/>
                </a:solidFill>
              </a:rPr>
              <a:t>Stakeholder engagement network </a:t>
            </a:r>
            <a:r>
              <a:rPr lang="en-US" sz="1200" dirty="0" smtClean="0">
                <a:solidFill>
                  <a:srgbClr val="FF0000"/>
                </a:solidFill>
              </a:rPr>
              <a:t>development</a:t>
            </a:r>
          </a:p>
          <a:p>
            <a:pPr lvl="2" eaLnBrk="1" hangingPunct="1">
              <a:defRPr/>
            </a:pPr>
            <a:r>
              <a:rPr lang="en-US" sz="1200" dirty="0">
                <a:solidFill>
                  <a:srgbClr val="FF0000"/>
                </a:solidFill>
              </a:rPr>
              <a:t>Corporate communication / </a:t>
            </a:r>
            <a:r>
              <a:rPr lang="en-US" sz="1200" dirty="0" smtClean="0">
                <a:solidFill>
                  <a:srgbClr val="FF0000"/>
                </a:solidFill>
              </a:rPr>
              <a:t>branding</a:t>
            </a:r>
          </a:p>
          <a:p>
            <a:pPr lvl="2" eaLnBrk="1" hangingPunct="1">
              <a:defRPr/>
            </a:pPr>
            <a:r>
              <a:rPr lang="en-US" sz="1200" dirty="0">
                <a:solidFill>
                  <a:srgbClr val="FF0000"/>
                </a:solidFill>
              </a:rPr>
              <a:t>Secure, harmonious and conducive working environment</a:t>
            </a:r>
          </a:p>
          <a:p>
            <a:pPr marL="457200" lvl="1" indent="0" eaLnBrk="1" hangingPunct="1">
              <a:buFont typeface="Arial" panose="020B0604020202020204" pitchFamily="34" charset="0"/>
              <a:buNone/>
              <a:defRPr/>
            </a:pPr>
            <a:endParaRPr lang="en-US" sz="1400" b="1" dirty="0">
              <a:solidFill>
                <a:prstClr val="black"/>
              </a:solidFill>
            </a:endParaRPr>
          </a:p>
          <a:p>
            <a:pPr marL="0" indent="0" eaLnBrk="1" hangingPunct="1">
              <a:buFont typeface="Arial" panose="020B0604020202020204" pitchFamily="34" charset="0"/>
              <a:buNone/>
              <a:defRPr/>
            </a:pPr>
            <a:endParaRPr lang="en-US" sz="1400" dirty="0">
              <a:solidFill>
                <a:prstClr val="black"/>
              </a:solidFill>
            </a:endParaRPr>
          </a:p>
          <a:p>
            <a:pPr marL="0" indent="0" eaLnBrk="1" hangingPunct="1">
              <a:buFont typeface="Arial" panose="020B0604020202020204" pitchFamily="34" charset="0"/>
              <a:buNone/>
              <a:defRPr/>
            </a:pPr>
            <a:endParaRPr lang="en-US" sz="1600" b="1" dirty="0" smtClean="0"/>
          </a:p>
        </p:txBody>
      </p:sp>
    </p:spTree>
    <p:extLst>
      <p:ext uri="{BB962C8B-B14F-4D97-AF65-F5344CB8AC3E}">
        <p14:creationId xmlns:p14="http://schemas.microsoft.com/office/powerpoint/2010/main" val="18373248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628650" y="954088"/>
            <a:ext cx="7886700" cy="5524500"/>
          </a:xfrm>
        </p:spPr>
        <p:txBody>
          <a:bodyPr/>
          <a:lstStyle/>
          <a:p>
            <a:pPr marL="0" indent="0" eaLnBrk="1" hangingPunct="1">
              <a:buFont typeface="Arial" panose="020B0604020202020204" pitchFamily="34" charset="0"/>
              <a:buNone/>
            </a:pPr>
            <a:r>
              <a:rPr lang="en-US" altLang="en-US" sz="2400" b="1" u="sng" smtClean="0">
                <a:solidFill>
                  <a:srgbClr val="0070C0"/>
                </a:solidFill>
              </a:rPr>
              <a:t>Performance environment </a:t>
            </a:r>
          </a:p>
          <a:p>
            <a:pPr marL="0" indent="0" eaLnBrk="1" hangingPunct="1">
              <a:buFont typeface="Arial" panose="020B0604020202020204" pitchFamily="34" charset="0"/>
              <a:buNone/>
            </a:pPr>
            <a:r>
              <a:rPr lang="en-US" altLang="en-US" sz="1600" b="1" smtClean="0"/>
              <a:t>Integrated Services Strategy (ISS)</a:t>
            </a:r>
          </a:p>
          <a:p>
            <a:pPr marL="0" indent="0" eaLnBrk="1" hangingPunct="1">
              <a:buFont typeface="Arial" panose="020B0604020202020204" pitchFamily="34" charset="0"/>
              <a:buNone/>
            </a:pPr>
            <a:endParaRPr lang="en-US" altLang="en-US" sz="1600" b="1" smtClean="0"/>
          </a:p>
        </p:txBody>
      </p:sp>
      <p:sp>
        <p:nvSpPr>
          <p:cNvPr id="77827" name="Title 1"/>
          <p:cNvSpPr>
            <a:spLocks noGrp="1"/>
          </p:cNvSpPr>
          <p:nvPr>
            <p:ph type="title"/>
          </p:nvPr>
        </p:nvSpPr>
        <p:spPr>
          <a:xfrm>
            <a:off x="628650" y="227013"/>
            <a:ext cx="7886700" cy="584200"/>
          </a:xfrm>
          <a:ln w="19050">
            <a:solidFill>
              <a:schemeClr val="tx1"/>
            </a:solidFill>
            <a:miter lim="800000"/>
            <a:headEnd/>
            <a:tailEnd/>
          </a:ln>
        </p:spPr>
        <p:txBody>
          <a:bodyPr/>
          <a:lstStyle/>
          <a:p>
            <a:pPr eaLnBrk="1" hangingPunct="1"/>
            <a:r>
              <a:rPr lang="en-ZA" altLang="en-US" sz="2800" b="1" smtClean="0">
                <a:solidFill>
                  <a:srgbClr val="0070C0"/>
                </a:solidFill>
              </a:rPr>
              <a:t>SAWS Strategy 2019/2020 – 2023/2024</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64EB8-36AA-4B41-AC47-FEC63548EB4E}" type="slidenum">
              <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778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250" y="1743075"/>
            <a:ext cx="6088063"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937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86" y="3206462"/>
            <a:ext cx="7886700" cy="734001"/>
          </a:xfrm>
        </p:spPr>
        <p:txBody>
          <a:bodyPr>
            <a:normAutofit/>
          </a:bodyPr>
          <a:lstStyle/>
          <a:p>
            <a:pPr algn="ctr"/>
            <a:r>
              <a:rPr lang="en-ZA" sz="2800" dirty="0" smtClean="0">
                <a:latin typeface="Arial Black" panose="020B0A04020102020204" pitchFamily="34" charset="0"/>
              </a:rPr>
              <a:t>The End</a:t>
            </a:r>
            <a:endParaRPr lang="en-ZA" sz="2800" dirty="0">
              <a:latin typeface="Arial Black" panose="020B0A040201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2D662-4A29-4236-A671-DDB739257EB1}"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ZA"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2658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Current Realities and Looking Forward</a:t>
            </a:r>
            <a:endParaRPr lang="en-ZA" dirty="0"/>
          </a:p>
        </p:txBody>
      </p:sp>
      <p:sp>
        <p:nvSpPr>
          <p:cNvPr id="3" name="Content Placeholder 2"/>
          <p:cNvSpPr>
            <a:spLocks noGrp="1"/>
          </p:cNvSpPr>
          <p:nvPr>
            <p:ph idx="1"/>
          </p:nvPr>
        </p:nvSpPr>
        <p:spPr/>
        <p:txBody>
          <a:bodyPr/>
          <a:lstStyle/>
          <a:p>
            <a:endParaRPr lang="en-ZA"/>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F50DC-5940-4624-B890-6D5F7EAAC344}"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1825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28650" y="2447925"/>
            <a:ext cx="7886700" cy="1325563"/>
          </a:xfrm>
        </p:spPr>
        <p:txBody>
          <a:bodyPr/>
          <a:lstStyle/>
          <a:p>
            <a:endParaRPr lang="en-ZA" altLang="en-US" smtClean="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69E81-1CBF-4E1E-A586-7ACE716B8B53}"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946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179" y="971598"/>
            <a:ext cx="7979641" cy="538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Content Placeholder 7"/>
          <p:cNvSpPr>
            <a:spLocks noGrp="1"/>
          </p:cNvSpPr>
          <p:nvPr>
            <p:ph idx="1"/>
          </p:nvPr>
        </p:nvSpPr>
        <p:spPr>
          <a:xfrm>
            <a:off x="628650" y="3908425"/>
            <a:ext cx="7886700" cy="1139825"/>
          </a:xfrm>
        </p:spPr>
        <p:txBody>
          <a:bodyPr/>
          <a:lstStyle/>
          <a:p>
            <a:endParaRPr lang="en-ZA" altLang="en-US" smtClean="0"/>
          </a:p>
        </p:txBody>
      </p:sp>
      <p:sp>
        <p:nvSpPr>
          <p:cNvPr id="6" name="Title 1"/>
          <p:cNvSpPr txBox="1">
            <a:spLocks/>
          </p:cNvSpPr>
          <p:nvPr/>
        </p:nvSpPr>
        <p:spPr bwMode="auto">
          <a:xfrm>
            <a:off x="628650" y="227013"/>
            <a:ext cx="7886700"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ZA" altLang="en-US" sz="2400" b="1" dirty="0" smtClean="0">
                <a:solidFill>
                  <a:srgbClr val="0070C0"/>
                </a:solidFill>
              </a:rPr>
              <a:t>A Complex World</a:t>
            </a:r>
            <a:endParaRPr kumimoji="0" lang="en-ZA" altLang="en-US" sz="2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4635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28650" y="2447925"/>
            <a:ext cx="7886700" cy="1325563"/>
          </a:xfrm>
        </p:spPr>
        <p:txBody>
          <a:bodyPr/>
          <a:lstStyle/>
          <a:p>
            <a:endParaRPr lang="en-ZA" altLang="en-US" smtClean="0"/>
          </a:p>
        </p:txBody>
      </p:sp>
      <p:sp>
        <p:nvSpPr>
          <p:cNvPr id="20483" name="Content Placeholder 2"/>
          <p:cNvSpPr>
            <a:spLocks noGrp="1"/>
          </p:cNvSpPr>
          <p:nvPr>
            <p:ph idx="1"/>
          </p:nvPr>
        </p:nvSpPr>
        <p:spPr>
          <a:xfrm>
            <a:off x="628650" y="3908425"/>
            <a:ext cx="7886700" cy="1139825"/>
          </a:xfrm>
        </p:spPr>
        <p:txBody>
          <a:bodyPr/>
          <a:lstStyle/>
          <a:p>
            <a:endParaRPr lang="en-ZA" altLang="en-US" smtClean="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t>Strategy 2019/20 – 2023/24 Board Presentation</a:t>
            </a: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086D4-E647-40DC-9B14-EBCAC95C399E}"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20486"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3" y="798513"/>
            <a:ext cx="7767637" cy="896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itle 1"/>
          <p:cNvSpPr txBox="1">
            <a:spLocks/>
          </p:cNvSpPr>
          <p:nvPr/>
        </p:nvSpPr>
        <p:spPr bwMode="auto">
          <a:xfrm>
            <a:off x="628650" y="227013"/>
            <a:ext cx="7886700"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ZA" altLang="en-US" sz="2400" b="1" i="0" u="none" strike="noStrike" kern="1200" cap="none" spc="0" normalizeH="0" baseline="0" noProof="0" smtClean="0">
                <a:ln>
                  <a:noFill/>
                </a:ln>
                <a:solidFill>
                  <a:srgbClr val="0070C0"/>
                </a:solidFill>
                <a:effectLst/>
                <a:uLnTx/>
                <a:uFillTx/>
                <a:latin typeface="Arial" panose="020B0604020202020204" pitchFamily="34" charset="0"/>
                <a:ea typeface="+mn-ea"/>
                <a:cs typeface="+mn-cs"/>
              </a:rPr>
              <a:t>World Economic Forum Global Risk Report 2019</a:t>
            </a:r>
          </a:p>
        </p:txBody>
      </p:sp>
      <p:sp>
        <p:nvSpPr>
          <p:cNvPr id="2" name="Oval 1"/>
          <p:cNvSpPr/>
          <p:nvPr/>
        </p:nvSpPr>
        <p:spPr>
          <a:xfrm>
            <a:off x="4978400" y="997527"/>
            <a:ext cx="2761673" cy="2152073"/>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88147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a:xfrm>
            <a:off x="988868" y="4360595"/>
            <a:ext cx="7886700" cy="1139766"/>
          </a:xfrm>
        </p:spPr>
        <p:txBody>
          <a:bodyPr/>
          <a:lstStyle/>
          <a:p>
            <a:endParaRPr lang="en-ZA"/>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Picture 5"/>
          <p:cNvPicPr>
            <a:picLocks noChangeAspect="1"/>
          </p:cNvPicPr>
          <p:nvPr/>
        </p:nvPicPr>
        <p:blipFill>
          <a:blip r:embed="rId2"/>
          <a:stretch>
            <a:fillRect/>
          </a:stretch>
        </p:blipFill>
        <p:spPr>
          <a:xfrm>
            <a:off x="120578" y="1115213"/>
            <a:ext cx="7093023" cy="5315728"/>
          </a:xfrm>
          <a:prstGeom prst="rect">
            <a:avLst/>
          </a:prstGeom>
        </p:spPr>
      </p:pic>
      <p:sp>
        <p:nvSpPr>
          <p:cNvPr id="7" name="Title 1"/>
          <p:cNvSpPr txBox="1">
            <a:spLocks/>
          </p:cNvSpPr>
          <p:nvPr/>
        </p:nvSpPr>
        <p:spPr bwMode="auto">
          <a:xfrm>
            <a:off x="628650" y="227013"/>
            <a:ext cx="7886700"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ZA" altLang="en-US" sz="2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Climate Change and our Daily Weather</a:t>
            </a:r>
          </a:p>
        </p:txBody>
      </p:sp>
    </p:spTree>
    <p:extLst>
      <p:ext uri="{BB962C8B-B14F-4D97-AF65-F5344CB8AC3E}">
        <p14:creationId xmlns:p14="http://schemas.microsoft.com/office/powerpoint/2010/main" val="3681846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Picture 5"/>
          <p:cNvPicPr>
            <a:picLocks noChangeAspect="1"/>
          </p:cNvPicPr>
          <p:nvPr/>
        </p:nvPicPr>
        <p:blipFill>
          <a:blip r:embed="rId2"/>
          <a:stretch>
            <a:fillRect/>
          </a:stretch>
        </p:blipFill>
        <p:spPr>
          <a:xfrm>
            <a:off x="2004291" y="1047284"/>
            <a:ext cx="4881130" cy="5215836"/>
          </a:xfrm>
          <a:prstGeom prst="rect">
            <a:avLst/>
          </a:prstGeom>
        </p:spPr>
      </p:pic>
      <p:sp>
        <p:nvSpPr>
          <p:cNvPr id="7" name="Title 1"/>
          <p:cNvSpPr txBox="1">
            <a:spLocks/>
          </p:cNvSpPr>
          <p:nvPr/>
        </p:nvSpPr>
        <p:spPr bwMode="auto">
          <a:xfrm>
            <a:off x="628650" y="227013"/>
            <a:ext cx="7886700"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ZA" altLang="en-US" sz="2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Climate Change and our Daily Weather</a:t>
            </a:r>
          </a:p>
        </p:txBody>
      </p:sp>
    </p:spTree>
    <p:extLst>
      <p:ext uri="{BB962C8B-B14F-4D97-AF65-F5344CB8AC3E}">
        <p14:creationId xmlns:p14="http://schemas.microsoft.com/office/powerpoint/2010/main" val="2555232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EC922-98F7-4231-BF08-290EA0C885C5}" type="slidenum">
              <a:rPr kumimoji="0" lang="en-Z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Z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Picture 7"/>
          <p:cNvPicPr>
            <a:picLocks noChangeAspect="1"/>
          </p:cNvPicPr>
          <p:nvPr/>
        </p:nvPicPr>
        <p:blipFill>
          <a:blip r:embed="rId2"/>
          <a:stretch>
            <a:fillRect/>
          </a:stretch>
        </p:blipFill>
        <p:spPr>
          <a:xfrm>
            <a:off x="20052" y="957095"/>
            <a:ext cx="5781675" cy="5267325"/>
          </a:xfrm>
          <a:prstGeom prst="rect">
            <a:avLst/>
          </a:prstGeom>
        </p:spPr>
      </p:pic>
      <p:sp>
        <p:nvSpPr>
          <p:cNvPr id="9" name="Title 1"/>
          <p:cNvSpPr txBox="1">
            <a:spLocks/>
          </p:cNvSpPr>
          <p:nvPr/>
        </p:nvSpPr>
        <p:spPr bwMode="auto">
          <a:xfrm>
            <a:off x="628650" y="227013"/>
            <a:ext cx="7886700"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ZA" altLang="en-US" sz="2400" b="1" dirty="0" smtClean="0">
                <a:solidFill>
                  <a:srgbClr val="0070C0"/>
                </a:solidFill>
              </a:rPr>
              <a:t>Limits to Growth?</a:t>
            </a:r>
            <a:endParaRPr kumimoji="0" lang="en-ZA" altLang="en-US" sz="2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endParaRPr>
          </a:p>
        </p:txBody>
      </p:sp>
      <p:sp>
        <p:nvSpPr>
          <p:cNvPr id="4" name="TextBox 3"/>
          <p:cNvSpPr txBox="1"/>
          <p:nvPr/>
        </p:nvSpPr>
        <p:spPr>
          <a:xfrm>
            <a:off x="5920510" y="933882"/>
            <a:ext cx="2949270" cy="1754326"/>
          </a:xfrm>
          <a:prstGeom prst="rect">
            <a:avLst/>
          </a:prstGeom>
          <a:noFill/>
        </p:spPr>
        <p:txBody>
          <a:bodyPr wrap="square" rtlCol="0">
            <a:spAutoFit/>
          </a:bodyPr>
          <a:lstStyle/>
          <a:p>
            <a:r>
              <a:rPr lang="en-US" dirty="0"/>
              <a:t>The Limits to Growth (LTG) is a 1972 report on the computer simulation of exponential economic and population growth with a finite supply of resources</a:t>
            </a:r>
            <a:r>
              <a:rPr lang="en-US" dirty="0" smtClean="0"/>
              <a:t>.</a:t>
            </a:r>
            <a:endParaRPr lang="en-ZA"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49729" y="2774795"/>
            <a:ext cx="1679871" cy="2488701"/>
          </a:xfrm>
        </p:spPr>
      </p:pic>
    </p:spTree>
    <p:extLst>
      <p:ext uri="{BB962C8B-B14F-4D97-AF65-F5344CB8AC3E}">
        <p14:creationId xmlns:p14="http://schemas.microsoft.com/office/powerpoint/2010/main" val="1038133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tandaardthema">
  <a:themeElements>
    <a:clrScheme name="WCRP">
      <a:dk1>
        <a:srgbClr val="262626"/>
      </a:dk1>
      <a:lt1>
        <a:sysClr val="window" lastClr="FFFFFF"/>
      </a:lt1>
      <a:dk2>
        <a:srgbClr val="D8D8D8"/>
      </a:dk2>
      <a:lt2>
        <a:srgbClr val="262626"/>
      </a:lt2>
      <a:accent1>
        <a:srgbClr val="009999"/>
      </a:accent1>
      <a:accent2>
        <a:srgbClr val="66CCCC"/>
      </a:accent2>
      <a:accent3>
        <a:srgbClr val="FFCC00"/>
      </a:accent3>
      <a:accent4>
        <a:srgbClr val="99CC66"/>
      </a:accent4>
      <a:accent5>
        <a:srgbClr val="CCFFCC"/>
      </a:accent5>
      <a:accent6>
        <a:srgbClr val="003366"/>
      </a:accent6>
      <a:hlink>
        <a:srgbClr val="262626"/>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WCRP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CRP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CRP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CRP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CRP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CRP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CRP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CRP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CRP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CRP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CRP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CRP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CRP_Blank_Slides" id="{0E390EFC-A3B1-AD43-A739-C757499BBB05}" vid="{EFF5401D-C3B8-7B4C-BB77-583857DB3C43}"/>
    </a:ext>
  </a:extLst>
</a:theme>
</file>

<file path=ppt/theme/theme7.xml><?xml version="1.0" encoding="utf-8"?>
<a:theme xmlns:a="http://schemas.openxmlformats.org/drawingml/2006/main" name="WMO_BLU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7105</TotalTime>
  <Words>1197</Words>
  <Application>Microsoft Office PowerPoint</Application>
  <PresentationFormat>On-screen Show (4:3)</PresentationFormat>
  <Paragraphs>199</Paragraphs>
  <Slides>33</Slides>
  <Notes>4</Notes>
  <HiddenSlides>0</HiddenSlides>
  <MMClips>0</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1</vt:i4>
      </vt:variant>
      <vt:variant>
        <vt:lpstr>Slide Titles</vt:lpstr>
      </vt:variant>
      <vt:variant>
        <vt:i4>33</vt:i4>
      </vt:variant>
    </vt:vector>
  </HeadingPairs>
  <TitlesOfParts>
    <vt:vector size="50" baseType="lpstr">
      <vt:lpstr>ＭＳ Ｐゴシック</vt:lpstr>
      <vt:lpstr>ＭＳ Ｐゴシック</vt:lpstr>
      <vt:lpstr>Arial</vt:lpstr>
      <vt:lpstr>Arial Black</vt:lpstr>
      <vt:lpstr>Calibri</vt:lpstr>
      <vt:lpstr>Helvetica</vt:lpstr>
      <vt:lpstr>NanumGothic</vt:lpstr>
      <vt:lpstr>Times New Roman</vt:lpstr>
      <vt:lpstr>Office Theme</vt:lpstr>
      <vt:lpstr>2_Office Theme</vt:lpstr>
      <vt:lpstr>3_Office Theme</vt:lpstr>
      <vt:lpstr>4_Office Theme</vt:lpstr>
      <vt:lpstr>6_Office Theme</vt:lpstr>
      <vt:lpstr>1_Standaardthema</vt:lpstr>
      <vt:lpstr>WMO_BLUE_Powerpoint_en_fr</vt:lpstr>
      <vt:lpstr>1_Office Theme</vt:lpstr>
      <vt:lpstr>Acrobat Document</vt:lpstr>
      <vt:lpstr>SOUTH AFRICAN WEATHER SERVICE</vt:lpstr>
      <vt:lpstr>PowerPoint Presentation</vt:lpstr>
      <vt:lpstr>Content</vt:lpstr>
      <vt:lpstr>Current Realities and Looking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Research Programme Response</vt:lpstr>
      <vt:lpstr>PowerPoint Presentation</vt:lpstr>
      <vt:lpstr>PowerPoint Presentation</vt:lpstr>
      <vt:lpstr>Objective 1</vt:lpstr>
      <vt:lpstr>Objective 2</vt:lpstr>
      <vt:lpstr>Objective 3</vt:lpstr>
      <vt:lpstr>Objective 4</vt:lpstr>
      <vt:lpstr>Critical Infrastructures</vt:lpstr>
      <vt:lpstr>PowerPoint Presentation</vt:lpstr>
      <vt:lpstr>PowerPoint Presentation</vt:lpstr>
      <vt:lpstr>PowerPoint Presentation</vt:lpstr>
      <vt:lpstr>PowerPoint Presentation</vt:lpstr>
      <vt:lpstr>PowerPoint Presentation</vt:lpstr>
      <vt:lpstr>The SAWS Response</vt:lpstr>
      <vt:lpstr>SAWS Strategy 2019/2020 – 2023/2024</vt:lpstr>
      <vt:lpstr>SAWS Strategy 2019/2020 – 2023/2024</vt:lpstr>
      <vt:lpstr>SAWS Strategy 2019/2020 – 2023/2024</vt:lpstr>
      <vt:lpstr>SAWS Strategy 2019/2020 – 2023/2024</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Heidel</dc:creator>
  <cp:lastModifiedBy>Deon Terblanche</cp:lastModifiedBy>
  <cp:revision>329</cp:revision>
  <dcterms:created xsi:type="dcterms:W3CDTF">2018-05-07T11:03:38Z</dcterms:created>
  <dcterms:modified xsi:type="dcterms:W3CDTF">2019-03-18T03:21:45Z</dcterms:modified>
</cp:coreProperties>
</file>